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60" r:id="rId3"/>
    <p:sldId id="258" r:id="rId4"/>
    <p:sldId id="257" r:id="rId5"/>
    <p:sldId id="259" r:id="rId6"/>
    <p:sldId id="497" r:id="rId7"/>
    <p:sldId id="261" r:id="rId8"/>
    <p:sldId id="498" r:id="rId9"/>
    <p:sldId id="499" r:id="rId10"/>
    <p:sldId id="505" r:id="rId11"/>
    <p:sldId id="501" r:id="rId12"/>
    <p:sldId id="525" r:id="rId13"/>
    <p:sldId id="526" r:id="rId14"/>
    <p:sldId id="527" r:id="rId15"/>
    <p:sldId id="528" r:id="rId16"/>
    <p:sldId id="529" r:id="rId17"/>
    <p:sldId id="530" r:id="rId18"/>
    <p:sldId id="531" r:id="rId19"/>
    <p:sldId id="522" r:id="rId20"/>
    <p:sldId id="503" r:id="rId21"/>
    <p:sldId id="521" r:id="rId22"/>
    <p:sldId id="513" r:id="rId23"/>
    <p:sldId id="507" r:id="rId24"/>
    <p:sldId id="508" r:id="rId25"/>
    <p:sldId id="509" r:id="rId26"/>
    <p:sldId id="511" r:id="rId27"/>
    <p:sldId id="512" r:id="rId28"/>
    <p:sldId id="506" r:id="rId29"/>
    <p:sldId id="518" r:id="rId30"/>
    <p:sldId id="514" r:id="rId31"/>
    <p:sldId id="502" r:id="rId32"/>
    <p:sldId id="516" r:id="rId33"/>
    <p:sldId id="515" r:id="rId34"/>
    <p:sldId id="517" r:id="rId35"/>
    <p:sldId id="519" r:id="rId36"/>
    <p:sldId id="500" r:id="rId37"/>
    <p:sldId id="532" r:id="rId38"/>
    <p:sldId id="520" r:id="rId39"/>
    <p:sldId id="523" r:id="rId40"/>
    <p:sldId id="524" r:id="rId4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528" autoAdjust="0"/>
  </p:normalViewPr>
  <p:slideViewPr>
    <p:cSldViewPr snapToGrid="0">
      <p:cViewPr varScale="1">
        <p:scale>
          <a:sx n="54" d="100"/>
          <a:sy n="54" d="100"/>
        </p:scale>
        <p:origin x="114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F7450-09B0-4D60-9366-45FF7F90FF3C}" type="datetimeFigureOut">
              <a:rPr lang="tr-TR" smtClean="0"/>
              <a:t>28.04.2020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D9E45-16DB-42C0-9D77-1F2F9FFCC61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51100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Objenin hareket alanını oyun ekranının alanı kadar olan alana kısıtlamak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2D9E45-16DB-42C0-9D77-1F2F9FFCC614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6147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2D9E45-16DB-42C0-9D77-1F2F9FFCC614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87685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2D9E45-16DB-42C0-9D77-1F2F9FFCC614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732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2D9E45-16DB-42C0-9D77-1F2F9FFCC614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6139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2D9E45-16DB-42C0-9D77-1F2F9FFCC614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1652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2D9E45-16DB-42C0-9D77-1F2F9FFCC614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5574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2D9E45-16DB-42C0-9D77-1F2F9FFCC614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69598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2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2D9E45-16DB-42C0-9D77-1F2F9FFCC614}" type="slidenum">
              <a:rPr lang="tr-TR" smtClean="0"/>
              <a:t>38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46333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2A67578-0D3E-434D-9B6A-8D6896AB2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98E8088-4DDA-49FC-A79B-321929435D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58959E2-5166-4FAB-84A9-F5C63005B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2E2A-DE4D-416E-B50E-F6054BBD53A6}" type="datetimeFigureOut">
              <a:rPr lang="tr-TR" smtClean="0"/>
              <a:t>28.04.2020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94FB992-3D25-4494-9CD3-7B92D1489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E6C11F9-E8B8-4928-992A-AB09DA27B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41740-3E6F-43BA-877D-89843D2BB4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1606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B6B7287-9986-414B-907B-F6216E7B7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A0A86A05-EE82-4F7B-AFA4-CF4C914B38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CBDAC7B-B21F-4F61-A4EC-850FD0BF1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2E2A-DE4D-416E-B50E-F6054BBD53A6}" type="datetimeFigureOut">
              <a:rPr lang="tr-TR" smtClean="0"/>
              <a:t>28.04.2020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6181BDE-A1D8-4979-8147-01866F64D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955F1A2-777B-4976-9FEF-BB4A4B6B9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41740-3E6F-43BA-877D-89843D2BB4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4729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31FC181C-F46C-4C44-BB9D-60D2008A56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489EFBB6-AFC9-4D20-9103-9ECA780DC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157A000-9753-4E51-B4F1-CFE75C5A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2E2A-DE4D-416E-B50E-F6054BBD53A6}" type="datetimeFigureOut">
              <a:rPr lang="tr-TR" smtClean="0"/>
              <a:t>28.04.2020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99E223F-41EC-43C6-BBE4-082E64460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A038C14-93D1-4982-9380-E9D3AF287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41740-3E6F-43BA-877D-89843D2BB4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047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980935-078D-44C5-80E1-7A1CB4DEC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459416-6015-4553-879A-4F45C75C1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01E466D-6790-4E99-9155-539A5B57D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2E2A-DE4D-416E-B50E-F6054BBD53A6}" type="datetimeFigureOut">
              <a:rPr lang="tr-TR" smtClean="0"/>
              <a:t>28.04.2020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F58F3C1-6656-4D9B-B3B6-DAD4554D2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00E1423-E116-44B9-9569-CA635AD3C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41740-3E6F-43BA-877D-89843D2BB4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3790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BFE88BE-3220-4DDA-8F87-52CC31E0E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E8D3263-9AD6-4957-B5AB-51E5E6FE2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20FC68E-0D16-462B-96DC-D72B5A593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2E2A-DE4D-416E-B50E-F6054BBD53A6}" type="datetimeFigureOut">
              <a:rPr lang="tr-TR" smtClean="0"/>
              <a:t>28.04.2020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47E3CB3-A2BE-48D0-B2E3-4F2B99B6D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1AD60E9-4D49-4CB6-9660-0A7D9643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41740-3E6F-43BA-877D-89843D2BB4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49195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75EDC1-6B05-4ACA-9E20-5B612D540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CE44D27-26F1-45B9-BBCB-BED622E3D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C75D60D-ADB1-4BAC-B1B4-C9C3FF74F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381AC68-EDBF-4E51-BA0E-69BAA2BCA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2E2A-DE4D-416E-B50E-F6054BBD53A6}" type="datetimeFigureOut">
              <a:rPr lang="tr-TR" smtClean="0"/>
              <a:t>28.04.2020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49DEB37-8079-4CC7-AF45-73E1CBDA9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DB8066A-422B-4DD7-8066-D30CA6B15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41740-3E6F-43BA-877D-89843D2BB4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17314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ED6FD11-0026-497A-839A-4187BBB1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F8FEED1-A6DD-474E-A203-09CF42134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CE2FB16-C881-4033-A301-0B7B71039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350AA778-AFFB-4BF6-B60E-17C12E4FE0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860072F-00D0-4179-9DC1-E9D2093A3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0C839D4B-BF11-4980-8FF0-699B9A6C2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2E2A-DE4D-416E-B50E-F6054BBD53A6}" type="datetimeFigureOut">
              <a:rPr lang="tr-TR" smtClean="0"/>
              <a:t>28.04.2020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3CA1EB18-4AF2-43D0-B217-004CC49DC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ED88E91-5046-4C43-83D9-A54D6C5F5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41740-3E6F-43BA-877D-89843D2BB4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46438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A4F72B-4167-4EDA-8338-0E72EA249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B67ADEAE-5BED-43A7-B7C2-2EF55AF68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2E2A-DE4D-416E-B50E-F6054BBD53A6}" type="datetimeFigureOut">
              <a:rPr lang="tr-TR" smtClean="0"/>
              <a:t>28.04.2020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67695A7-579D-4F1C-A725-72E129089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E950CB2C-BB43-4408-BFA8-DAA1AED0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41740-3E6F-43BA-877D-89843D2BB4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1904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B702EEE1-72AC-440D-9536-3908C5B97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2E2A-DE4D-416E-B50E-F6054BBD53A6}" type="datetimeFigureOut">
              <a:rPr lang="tr-TR" smtClean="0"/>
              <a:t>28.04.2020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0BBA8AE-6616-45DD-8C08-FD65393E8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D96F77B-A4F3-4FA5-AB39-BEE6A5EF7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41740-3E6F-43BA-877D-89843D2BB4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4409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A491683-E765-4169-8061-D4773AFB1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A14814A-E2FF-4E11-9E88-6782116D5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2E7B188-A7BE-4D57-955A-7E9E49814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29D2FFE-418E-4290-8CE0-00A7A6497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2E2A-DE4D-416E-B50E-F6054BBD53A6}" type="datetimeFigureOut">
              <a:rPr lang="tr-TR" smtClean="0"/>
              <a:t>28.04.2020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C57B279-E1EC-4F8B-98ED-D08A99104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490AA75-FD89-4931-BC4B-25B0913A4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41740-3E6F-43BA-877D-89843D2BB4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6591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C4326D9-2F54-42B8-9EFA-AD364816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277B4160-EF72-44A3-8D5C-98C414ED7C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115E5FEC-C352-407D-8568-0F98E4444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3756F5D-5AEE-4BAA-BB19-50C64094B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2E2A-DE4D-416E-B50E-F6054BBD53A6}" type="datetimeFigureOut">
              <a:rPr lang="tr-TR" smtClean="0"/>
              <a:t>28.04.2020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93BE610-3F84-4FA9-8F8F-68DB7583C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F4EBA44-9D33-4AFA-B3C9-FFAA93BE5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41740-3E6F-43BA-877D-89843D2BB4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7823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15E89561-5AC8-4FB2-86A0-5F0C7D7E1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27572FA-3768-4763-B138-59396F25C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081D5CF-B5FD-4F8A-A2FD-EBE7C175B1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82E2A-DE4D-416E-B50E-F6054BBD53A6}" type="datetimeFigureOut">
              <a:rPr lang="tr-TR" smtClean="0"/>
              <a:t>28.04.2020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C34DC55-A5D4-4232-9B4A-DE148087C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8231377-72A5-48E4-8862-29E62C6C6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41740-3E6F-43BA-877D-89843D2BB4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1174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unity3d.com/ScriptReference/Input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8">
            <a:extLst>
              <a:ext uri="{FF2B5EF4-FFF2-40B4-BE49-F238E27FC236}">
                <a16:creationId xmlns:a16="http://schemas.microsoft.com/office/drawing/2014/main" id="{9095C1F4-AE7F-44E4-8693-40D3D683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0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-15978"/>
            <a:ext cx="7147352" cy="5876916"/>
            <a:chOff x="329184" y="-99107"/>
            <a:chExt cx="524256" cy="587691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2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Rectangle 2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1055718"/>
            <a:ext cx="10999072" cy="3358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2A9312E-DD8D-4568-9BDB-2A5ADA29F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4683"/>
            <a:ext cx="9144000" cy="2551829"/>
          </a:xfrm>
        </p:spPr>
        <p:txBody>
          <a:bodyPr anchor="ctr">
            <a:normAutofit/>
          </a:bodyPr>
          <a:lstStyle/>
          <a:p>
            <a:r>
              <a:rPr lang="tr-TR" sz="6600"/>
              <a:t>Unity</a:t>
            </a:r>
            <a:endParaRPr lang="tr-TR" sz="6600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393F447-050C-44A5-A23E-08D1D64F4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60469"/>
            <a:ext cx="9144000" cy="1182135"/>
          </a:xfrm>
        </p:spPr>
        <p:txBody>
          <a:bodyPr anchor="ctr">
            <a:normAutofit/>
          </a:bodyPr>
          <a:lstStyle/>
          <a:p>
            <a:r>
              <a:rPr lang="tr-TR" sz="2800"/>
              <a:t>Öğr. Gör. Gözde Mihran ALTINSOY</a:t>
            </a:r>
          </a:p>
        </p:txBody>
      </p:sp>
    </p:spTree>
    <p:extLst>
      <p:ext uri="{BB962C8B-B14F-4D97-AF65-F5344CB8AC3E}">
        <p14:creationId xmlns:p14="http://schemas.microsoft.com/office/powerpoint/2010/main" val="1749364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0F8CAD3-C1A3-48D3-AD0A-95ECB349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707132"/>
            <a:ext cx="366712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35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Oyuncu ile Klavye Mouse Etkileşimi (INPUT)</a:t>
            </a:r>
            <a:endParaRPr lang="en-US" sz="35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980DF0-FA31-43A4-B329-CCEAA1B08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206" y="2024485"/>
            <a:ext cx="4718321" cy="4718321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096001" y="3209925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92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İçerik Yer Tutucusu 6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3A312AC5-F4F4-4A33-A8F7-F21A6F05F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"/>
          <a:stretch/>
        </p:blipFill>
        <p:spPr>
          <a:xfrm>
            <a:off x="489118" y="0"/>
            <a:ext cx="11461878" cy="644730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4F5BBC69-869F-4EC7-948C-7E9746473A10}"/>
              </a:ext>
            </a:extLst>
          </p:cNvPr>
          <p:cNvSpPr/>
          <p:nvPr/>
        </p:nvSpPr>
        <p:spPr>
          <a:xfrm>
            <a:off x="7083807" y="6581001"/>
            <a:ext cx="5108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200" dirty="0">
                <a:hlinkClick r:id="rId4"/>
              </a:rPr>
              <a:t>https://docs.unity3d.com/ScriptReference/Input.html</a:t>
            </a:r>
            <a:r>
              <a:rPr lang="tr-TR" sz="1200" dirty="0"/>
              <a:t> Erişim Tarihi: 23.04.2020</a:t>
            </a:r>
          </a:p>
        </p:txBody>
      </p:sp>
    </p:spTree>
    <p:extLst>
      <p:ext uri="{BB962C8B-B14F-4D97-AF65-F5344CB8AC3E}">
        <p14:creationId xmlns:p14="http://schemas.microsoft.com/office/powerpoint/2010/main" val="142126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4F4943B0-5A40-49D0-88FA-DF59141E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4" y="802955"/>
            <a:ext cx="5647641" cy="1454051"/>
          </a:xfrm>
        </p:spPr>
        <p:txBody>
          <a:bodyPr>
            <a:normAutofit/>
          </a:bodyPr>
          <a:lstStyle/>
          <a:p>
            <a:r>
              <a:rPr lang="tr-TR" dirty="0" err="1">
                <a:solidFill>
                  <a:srgbClr val="000000"/>
                </a:solidFill>
              </a:rPr>
              <a:t>Input</a:t>
            </a:r>
            <a:r>
              <a:rPr lang="tr-TR" dirty="0">
                <a:solidFill>
                  <a:srgbClr val="000000"/>
                </a:solidFill>
              </a:rPr>
              <a:t> </a:t>
            </a:r>
            <a:r>
              <a:rPr lang="tr-TR" dirty="0" err="1">
                <a:solidFill>
                  <a:srgbClr val="000000"/>
                </a:solidFill>
              </a:rPr>
              <a:t>GetMouseButton</a:t>
            </a:r>
            <a:endParaRPr lang="tr-TR" dirty="0">
              <a:solidFill>
                <a:srgbClr val="000000"/>
              </a:solidFill>
            </a:endParaRPr>
          </a:p>
        </p:txBody>
      </p:sp>
      <p:sp>
        <p:nvSpPr>
          <p:cNvPr id="17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Graphic 6">
            <a:extLst>
              <a:ext uri="{FF2B5EF4-FFF2-40B4-BE49-F238E27FC236}">
                <a16:creationId xmlns:a16="http://schemas.microsoft.com/office/drawing/2014/main" id="{6F864B8A-04C9-4E56-816B-DAA64E01E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6F11CA0-F68A-43E5-A9DF-F31E96B93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5488282" cy="3915323"/>
          </a:xfrm>
        </p:spPr>
        <p:txBody>
          <a:bodyPr anchor="ctr">
            <a:normAutofit/>
          </a:bodyPr>
          <a:lstStyle/>
          <a:p>
            <a:r>
              <a:rPr lang="tr-TR" sz="1800" dirty="0">
                <a:solidFill>
                  <a:srgbClr val="000000"/>
                </a:solidFill>
              </a:rPr>
              <a:t>Farenin bir tuşuna basılı tutuluyorsa </a:t>
            </a:r>
            <a:r>
              <a:rPr lang="tr-TR" sz="1800" dirty="0" err="1">
                <a:solidFill>
                  <a:srgbClr val="000000"/>
                </a:solidFill>
              </a:rPr>
              <a:t>true</a:t>
            </a:r>
            <a:r>
              <a:rPr lang="tr-TR" sz="1800" dirty="0">
                <a:solidFill>
                  <a:srgbClr val="000000"/>
                </a:solidFill>
              </a:rPr>
              <a:t> değerini döndürür.</a:t>
            </a:r>
          </a:p>
          <a:p>
            <a:r>
              <a:rPr lang="tr-TR" sz="1800" dirty="0" err="1">
                <a:solidFill>
                  <a:srgbClr val="000000"/>
                </a:solidFill>
              </a:rPr>
              <a:t>Input.GetMouseButtonDown</a:t>
            </a:r>
            <a:r>
              <a:rPr lang="tr-TR" sz="1800" dirty="0">
                <a:solidFill>
                  <a:srgbClr val="000000"/>
                </a:solidFill>
              </a:rPr>
              <a:t> fonksiyonu ilgili tuşa basıldığında gerçekleşir. </a:t>
            </a:r>
          </a:p>
          <a:p>
            <a:r>
              <a:rPr lang="tr-TR" sz="1800" dirty="0" err="1">
                <a:solidFill>
                  <a:srgbClr val="000000"/>
                </a:solidFill>
              </a:rPr>
              <a:t>Input.GetMouseButtonUp</a:t>
            </a:r>
            <a:r>
              <a:rPr lang="tr-TR" sz="1800" dirty="0">
                <a:solidFill>
                  <a:srgbClr val="000000"/>
                </a:solidFill>
              </a:rPr>
              <a:t> ilgili tuş bırakıldığında gerçekleşir. </a:t>
            </a:r>
          </a:p>
          <a:p>
            <a:r>
              <a:rPr lang="tr-TR" sz="1800" dirty="0">
                <a:solidFill>
                  <a:srgbClr val="000000"/>
                </a:solidFill>
              </a:rPr>
              <a:t>Mouse sol tuşuna basıldığında 0 değerini döndürür.</a:t>
            </a:r>
          </a:p>
          <a:p>
            <a:r>
              <a:rPr lang="tr-TR" sz="1800" dirty="0">
                <a:solidFill>
                  <a:srgbClr val="000000"/>
                </a:solidFill>
              </a:rPr>
              <a:t>Mouse sağ tuşuna basıldığında 1 değerini döndürür.</a:t>
            </a:r>
          </a:p>
          <a:p>
            <a:r>
              <a:rPr lang="tr-TR" sz="1800" dirty="0">
                <a:solidFill>
                  <a:srgbClr val="000000"/>
                </a:solidFill>
              </a:rPr>
              <a:t>Mouse orta tuşuna basıldığında 2 değerini döndürür.</a:t>
            </a:r>
          </a:p>
          <a:p>
            <a:r>
              <a:rPr lang="tr-TR" sz="1800" dirty="0">
                <a:solidFill>
                  <a:srgbClr val="000000"/>
                </a:solidFill>
              </a:rPr>
              <a:t>Kullanımı:</a:t>
            </a:r>
          </a:p>
          <a:p>
            <a:pPr lvl="1"/>
            <a:r>
              <a:rPr lang="tr-TR" sz="1800" dirty="0" err="1">
                <a:solidFill>
                  <a:srgbClr val="000000"/>
                </a:solidFill>
              </a:rPr>
              <a:t>Input.GetMouseButton</a:t>
            </a:r>
            <a:r>
              <a:rPr lang="tr-TR" sz="1800" dirty="0">
                <a:solidFill>
                  <a:srgbClr val="000000"/>
                </a:solidFill>
              </a:rPr>
              <a:t>( </a:t>
            </a:r>
            <a:r>
              <a:rPr lang="tr-TR" sz="1800" dirty="0" err="1">
                <a:solidFill>
                  <a:srgbClr val="000000"/>
                </a:solidFill>
              </a:rPr>
              <a:t>mouseTuşu</a:t>
            </a:r>
            <a:r>
              <a:rPr lang="tr-TR" sz="1800" dirty="0">
                <a:solidFill>
                  <a:srgbClr val="000000"/>
                </a:solidFill>
              </a:rPr>
              <a:t> : </a:t>
            </a:r>
            <a:r>
              <a:rPr lang="tr-TR" sz="1800" dirty="0" err="1">
                <a:solidFill>
                  <a:srgbClr val="000000"/>
                </a:solidFill>
              </a:rPr>
              <a:t>int</a:t>
            </a:r>
            <a:r>
              <a:rPr lang="tr-TR" sz="1800" dirty="0">
                <a:solidFill>
                  <a:srgbClr val="000000"/>
                </a:solidFill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417973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B6C291-6CAF-46DF-ACFF-AADF0FD0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170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35DC46-5663-471D-AADB-81E00E65B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19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5E59CC-7059-4455-9789-EDFBBE8F5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983" r="60644" b="14447"/>
          <a:stretch/>
        </p:blipFill>
        <p:spPr>
          <a:xfrm>
            <a:off x="2777490" y="2"/>
            <a:ext cx="6185757" cy="6857999"/>
          </a:xfrm>
          <a:custGeom>
            <a:avLst/>
            <a:gdLst>
              <a:gd name="connsiteX0" fmla="*/ 0 w 9414510"/>
              <a:gd name="connsiteY0" fmla="*/ 0 h 6857999"/>
              <a:gd name="connsiteX1" fmla="*/ 9414510 w 9414510"/>
              <a:gd name="connsiteY1" fmla="*/ 0 h 6857999"/>
              <a:gd name="connsiteX2" fmla="*/ 9414510 w 9414510"/>
              <a:gd name="connsiteY2" fmla="*/ 6857999 h 6857999"/>
              <a:gd name="connsiteX3" fmla="*/ 0 w 941451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4510" h="6857999">
                <a:moveTo>
                  <a:pt x="0" y="0"/>
                </a:moveTo>
                <a:lnTo>
                  <a:pt x="9414510" y="0"/>
                </a:lnTo>
                <a:lnTo>
                  <a:pt x="941451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59B26B1-D41E-4AF5-B305-8858407C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3F3F3F"/>
                </a:solidFill>
              </a:rPr>
              <a:t>InputMouse.cs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A7D3127-2E8D-4411-9EE2-BC45AF27D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01" y="1139313"/>
            <a:ext cx="5774412" cy="479202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1700" dirty="0" err="1">
                <a:solidFill>
                  <a:srgbClr val="FFFFFF"/>
                </a:solidFill>
                <a:latin typeface="Consolas" panose="020B0609020204030204" pitchFamily="49" charset="0"/>
              </a:rPr>
              <a:t>void</a:t>
            </a:r>
            <a:r>
              <a:rPr lang="tr-TR" sz="1700" dirty="0">
                <a:solidFill>
                  <a:srgbClr val="FFFFFF"/>
                </a:solidFill>
                <a:latin typeface="Consolas" panose="020B0609020204030204" pitchFamily="49" charset="0"/>
              </a:rPr>
              <a:t> Update()</a:t>
            </a:r>
          </a:p>
          <a:p>
            <a:pPr marL="0" indent="0">
              <a:buNone/>
            </a:pPr>
            <a:r>
              <a:rPr lang="tr-TR" sz="1700" dirty="0">
                <a:solidFill>
                  <a:srgbClr val="FFFFFF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700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tr-TR" sz="1700" dirty="0" err="1">
                <a:solidFill>
                  <a:srgbClr val="FFFFFF"/>
                </a:solidFill>
                <a:latin typeface="Consolas" panose="020B0609020204030204" pitchFamily="49" charset="0"/>
              </a:rPr>
              <a:t>if</a:t>
            </a:r>
            <a:r>
              <a:rPr lang="tr-TR" sz="1700" dirty="0">
                <a:solidFill>
                  <a:srgbClr val="FFFFFF"/>
                </a:solidFill>
                <a:latin typeface="Consolas" panose="020B0609020204030204" pitchFamily="49" charset="0"/>
              </a:rPr>
              <a:t> (</a:t>
            </a:r>
            <a:r>
              <a:rPr lang="tr-TR" sz="17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Input.GetMouseButtonDown</a:t>
            </a:r>
            <a:r>
              <a:rPr lang="tr-TR" sz="1700" dirty="0">
                <a:solidFill>
                  <a:srgbClr val="FFFFFF"/>
                </a:solidFill>
                <a:latin typeface="Consolas" panose="020B0609020204030204" pitchFamily="49" charset="0"/>
              </a:rPr>
              <a:t>(0))</a:t>
            </a:r>
          </a:p>
          <a:p>
            <a:pPr marL="0" indent="0">
              <a:buNone/>
            </a:pPr>
            <a:r>
              <a:rPr lang="tr-TR" sz="1700" dirty="0">
                <a:solidFill>
                  <a:srgbClr val="FFFFFF"/>
                </a:solidFill>
                <a:latin typeface="Consolas" panose="020B0609020204030204" pitchFamily="49" charset="0"/>
              </a:rPr>
              <a:t>            </a:t>
            </a:r>
            <a:r>
              <a:rPr lang="tr-TR" sz="1700" dirty="0" err="1">
                <a:solidFill>
                  <a:srgbClr val="FFFFFF"/>
                </a:solidFill>
                <a:latin typeface="Consolas" panose="020B0609020204030204" pitchFamily="49" charset="0"/>
              </a:rPr>
              <a:t>Debug.Log</a:t>
            </a:r>
            <a:r>
              <a:rPr lang="tr-TR" sz="1700" dirty="0">
                <a:solidFill>
                  <a:srgbClr val="FFFFFF"/>
                </a:solidFill>
                <a:latin typeface="Consolas" panose="020B0609020204030204" pitchFamily="49" charset="0"/>
              </a:rPr>
              <a:t>("Sol tuşa basıldı");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FFFFFF"/>
                </a:solidFill>
                <a:latin typeface="Consolas" panose="020B0609020204030204" pitchFamily="49" charset="0"/>
              </a:rPr>
              <a:t>        else if (</a:t>
            </a:r>
            <a:r>
              <a:rPr lang="en-US" sz="17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Input.GetMouseButtonDown</a:t>
            </a:r>
            <a:r>
              <a:rPr lang="en-US" sz="1700" dirty="0">
                <a:solidFill>
                  <a:srgbClr val="FFFFFF"/>
                </a:solidFill>
                <a:latin typeface="Consolas" panose="020B0609020204030204" pitchFamily="49" charset="0"/>
              </a:rPr>
              <a:t>(1))</a:t>
            </a:r>
          </a:p>
          <a:p>
            <a:pPr marL="0" indent="0">
              <a:buNone/>
            </a:pPr>
            <a:r>
              <a:rPr lang="tr-TR" sz="1700" dirty="0">
                <a:solidFill>
                  <a:srgbClr val="FFFFFF"/>
                </a:solidFill>
                <a:latin typeface="Consolas" panose="020B0609020204030204" pitchFamily="49" charset="0"/>
              </a:rPr>
              <a:t>            </a:t>
            </a:r>
            <a:r>
              <a:rPr lang="tr-TR" sz="1700" dirty="0" err="1">
                <a:solidFill>
                  <a:srgbClr val="FFFFFF"/>
                </a:solidFill>
                <a:latin typeface="Consolas" panose="020B0609020204030204" pitchFamily="49" charset="0"/>
              </a:rPr>
              <a:t>Debug.Log</a:t>
            </a:r>
            <a:r>
              <a:rPr lang="tr-TR" sz="1700" dirty="0">
                <a:solidFill>
                  <a:srgbClr val="FFFFFF"/>
                </a:solidFill>
                <a:latin typeface="Consolas" panose="020B0609020204030204" pitchFamily="49" charset="0"/>
              </a:rPr>
              <a:t>("Sağ tuşa basıldı");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FFFFFF"/>
                </a:solidFill>
                <a:latin typeface="Consolas" panose="020B0609020204030204" pitchFamily="49" charset="0"/>
              </a:rPr>
              <a:t>        else if (</a:t>
            </a:r>
            <a:r>
              <a:rPr lang="en-US" sz="1700" dirty="0" err="1">
                <a:solidFill>
                  <a:srgbClr val="FFFFFF"/>
                </a:solidFill>
                <a:latin typeface="Consolas" panose="020B0609020204030204" pitchFamily="49" charset="0"/>
              </a:rPr>
              <a:t>Input.GetMouseButtonDown</a:t>
            </a:r>
            <a:r>
              <a:rPr lang="en-US" sz="1700" dirty="0">
                <a:solidFill>
                  <a:srgbClr val="FFFFFF"/>
                </a:solidFill>
                <a:latin typeface="Consolas" panose="020B0609020204030204" pitchFamily="49" charset="0"/>
              </a:rPr>
              <a:t>(2))</a:t>
            </a:r>
          </a:p>
          <a:p>
            <a:pPr marL="0" indent="0">
              <a:buNone/>
            </a:pPr>
            <a:r>
              <a:rPr lang="tr-TR" sz="1700" dirty="0">
                <a:solidFill>
                  <a:srgbClr val="FFFFFF"/>
                </a:solidFill>
                <a:latin typeface="Consolas" panose="020B0609020204030204" pitchFamily="49" charset="0"/>
              </a:rPr>
              <a:t>            </a:t>
            </a:r>
            <a:r>
              <a:rPr lang="tr-TR" sz="1700" dirty="0" err="1">
                <a:solidFill>
                  <a:srgbClr val="FFFFFF"/>
                </a:solidFill>
                <a:latin typeface="Consolas" panose="020B0609020204030204" pitchFamily="49" charset="0"/>
              </a:rPr>
              <a:t>Debug.Log</a:t>
            </a:r>
            <a:r>
              <a:rPr lang="tr-TR" sz="1700" dirty="0">
                <a:solidFill>
                  <a:srgbClr val="FFFFFF"/>
                </a:solidFill>
                <a:latin typeface="Consolas" panose="020B0609020204030204" pitchFamily="49" charset="0"/>
              </a:rPr>
              <a:t>("Orta tuşa basıldı");</a:t>
            </a:r>
          </a:p>
          <a:p>
            <a:pPr marL="0" indent="0">
              <a:buNone/>
            </a:pPr>
            <a:endParaRPr lang="tr-TR" sz="17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tr-TR" sz="17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700" dirty="0">
                <a:solidFill>
                  <a:srgbClr val="FFFFFF"/>
                </a:solidFill>
                <a:latin typeface="Consolas" panose="020B0609020204030204" pitchFamily="49" charset="0"/>
              </a:rPr>
              <a:t>    }</a:t>
            </a:r>
            <a:endParaRPr lang="tr-TR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037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aşlık 19">
            <a:extLst>
              <a:ext uri="{FF2B5EF4-FFF2-40B4-BE49-F238E27FC236}">
                <a16:creationId xmlns:a16="http://schemas.microsoft.com/office/drawing/2014/main" id="{3D7DC7D1-8C59-434E-B433-8C69293C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155149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InputMouse</a:t>
            </a:r>
            <a:r>
              <a:rPr lang="tr-TR" dirty="0">
                <a:solidFill>
                  <a:schemeClr val="bg1"/>
                </a:solidFill>
              </a:rPr>
              <a:t> Component Main </a:t>
            </a:r>
            <a:r>
              <a:rPr lang="tr-TR" dirty="0" err="1">
                <a:solidFill>
                  <a:schemeClr val="bg1"/>
                </a:solidFill>
              </a:rPr>
              <a:t>Camera’ya</a:t>
            </a:r>
            <a:r>
              <a:rPr lang="tr-TR" dirty="0">
                <a:solidFill>
                  <a:schemeClr val="bg1"/>
                </a:solidFill>
              </a:rPr>
              <a:t> eklenir.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İçerik Yer Tutucusu 9" descr="ekran, ekran görüntüsü, yol, siyah içeren bir resim&#10;&#10;Açıklama otomatik olarak oluşturuldu">
            <a:extLst>
              <a:ext uri="{FF2B5EF4-FFF2-40B4-BE49-F238E27FC236}">
                <a16:creationId xmlns:a16="http://schemas.microsoft.com/office/drawing/2014/main" id="{0A530383-273B-4E71-AC94-103C0DE1E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9" r="2" b="5700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14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İçerik Yer Tutucusu 7" descr="ekran görüntüsü, bilgisayar içeren bir resim&#10;&#10;Açıklama otomatik olarak oluşturuldu">
            <a:extLst>
              <a:ext uri="{FF2B5EF4-FFF2-40B4-BE49-F238E27FC236}">
                <a16:creationId xmlns:a16="http://schemas.microsoft.com/office/drawing/2014/main" id="{73A0C920-98CB-4A75-B329-C9D73C8B4F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0AD4193-2D6A-4976-AE93-824370A02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661" y="323519"/>
            <a:ext cx="4323899" cy="6212748"/>
          </a:xfrm>
          <a:custGeom>
            <a:avLst/>
            <a:gdLst>
              <a:gd name="connsiteX0" fmla="*/ 0 w 4323899"/>
              <a:gd name="connsiteY0" fmla="*/ 0 h 6212748"/>
              <a:gd name="connsiteX1" fmla="*/ 4323899 w 4323899"/>
              <a:gd name="connsiteY1" fmla="*/ 0 h 6212748"/>
              <a:gd name="connsiteX2" fmla="*/ 4323899 w 4323899"/>
              <a:gd name="connsiteY2" fmla="*/ 2864954 h 6212748"/>
              <a:gd name="connsiteX3" fmla="*/ 880454 w 4323899"/>
              <a:gd name="connsiteY3" fmla="*/ 6212748 h 6212748"/>
              <a:gd name="connsiteX4" fmla="*/ 0 w 4323899"/>
              <a:gd name="connsiteY4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3899" h="6212748">
                <a:moveTo>
                  <a:pt x="0" y="0"/>
                </a:move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bg1">
              <a:alpha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aşlık 3">
            <a:extLst>
              <a:ext uri="{FF2B5EF4-FFF2-40B4-BE49-F238E27FC236}">
                <a16:creationId xmlns:a16="http://schemas.microsoft.com/office/drawing/2014/main" id="{6F4272C9-5464-447C-A55B-186279D9D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9293" y="806364"/>
            <a:ext cx="3354636" cy="284741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800" dirty="0" err="1"/>
              <a:t>Farenin</a:t>
            </a:r>
            <a:r>
              <a:rPr lang="tr-TR" sz="3800" dirty="0"/>
              <a:t> Sol, Sağ ve Orta</a:t>
            </a:r>
            <a:r>
              <a:rPr lang="en-US" sz="3800" dirty="0"/>
              <a:t> </a:t>
            </a:r>
            <a:r>
              <a:rPr lang="en-US" sz="3800" dirty="0" err="1"/>
              <a:t>tuşlarına</a:t>
            </a:r>
            <a:r>
              <a:rPr lang="en-US" sz="3800" dirty="0"/>
              <a:t> </a:t>
            </a:r>
            <a:r>
              <a:rPr lang="en-US" sz="3800" dirty="0" err="1"/>
              <a:t>sırasıyla</a:t>
            </a:r>
            <a:r>
              <a:rPr lang="en-US" sz="3800" dirty="0"/>
              <a:t> </a:t>
            </a:r>
            <a:r>
              <a:rPr lang="en-US" sz="3800" dirty="0" err="1"/>
              <a:t>basıldığında</a:t>
            </a:r>
            <a:r>
              <a:rPr lang="tr-TR" sz="3800" dirty="0"/>
              <a:t> resimdeki</a:t>
            </a:r>
            <a:r>
              <a:rPr lang="en-US" sz="3800" dirty="0"/>
              <a:t> </a:t>
            </a:r>
            <a:r>
              <a:rPr lang="en-US" sz="3800" dirty="0" err="1"/>
              <a:t>Log’lar</a:t>
            </a:r>
            <a:r>
              <a:rPr lang="tr-TR" sz="3800" dirty="0"/>
              <a:t> oluşur.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1130468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FF64867-7AB1-4669-A716-5C7FB5542BA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flowChartAlternateProcess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dirty="0" err="1"/>
              <a:t>anyKey</a:t>
            </a:r>
            <a:r>
              <a:rPr lang="tr-TR" dirty="0"/>
              <a:t> ve </a:t>
            </a:r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dirty="0" err="1"/>
              <a:t>anyKeyDown</a:t>
            </a:r>
            <a:endParaRPr lang="tr-TR" dirty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BF319B85-6AC7-45DE-93CE-4E3478D8E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anyKey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748BE45-B25C-4881-AA60-95CC132339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/>
              <a:t>Herhangi bir </a:t>
            </a:r>
            <a:r>
              <a:rPr lang="tr-TR" dirty="0" err="1"/>
              <a:t>mouse</a:t>
            </a:r>
            <a:r>
              <a:rPr lang="tr-TR" dirty="0"/>
              <a:t> ya da klavye tuşuna basılıp basılmadığını döndürür. </a:t>
            </a:r>
          </a:p>
          <a:p>
            <a:r>
              <a:rPr lang="tr-TR" dirty="0"/>
              <a:t>Tuşa mevcut </a:t>
            </a:r>
            <a:r>
              <a:rPr lang="tr-TR" dirty="0" err="1"/>
              <a:t>frame’de</a:t>
            </a:r>
            <a:r>
              <a:rPr lang="tr-TR" dirty="0"/>
              <a:t> basılması gerekli değildir.</a:t>
            </a:r>
          </a:p>
          <a:p>
            <a:r>
              <a:rPr lang="tr-TR" dirty="0"/>
              <a:t>Daha önceki bir kareden basılı tutulan bir tuş </a:t>
            </a:r>
            <a:r>
              <a:rPr lang="tr-TR" dirty="0" err="1"/>
              <a:t>true</a:t>
            </a:r>
            <a:r>
              <a:rPr lang="tr-TR" dirty="0"/>
              <a:t> değer döndürür. </a:t>
            </a:r>
          </a:p>
          <a:p>
            <a:r>
              <a:rPr lang="tr-TR" dirty="0"/>
              <a:t>Kullanımı: </a:t>
            </a:r>
          </a:p>
          <a:p>
            <a:pPr lvl="1"/>
            <a:r>
              <a:rPr lang="tr-TR" dirty="0" err="1"/>
              <a:t>Input.anyKey</a:t>
            </a:r>
            <a:r>
              <a:rPr lang="tr-TR" dirty="0"/>
              <a:t> : </a:t>
            </a:r>
            <a:r>
              <a:rPr lang="tr-TR" dirty="0" err="1"/>
              <a:t>boolean</a:t>
            </a:r>
            <a:r>
              <a:rPr lang="tr-TR" dirty="0"/>
              <a:t>:</a:t>
            </a:r>
          </a:p>
        </p:txBody>
      </p: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B29E416F-E441-4436-9F08-1B6127C648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tr-TR" dirty="0" err="1"/>
              <a:t>anyKeyDown</a:t>
            </a:r>
            <a:endParaRPr lang="tr-TR" dirty="0"/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13869812-D277-47BC-B5A3-19FC1C8826E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/>
              <a:t>Mevcut karede (</a:t>
            </a:r>
            <a:r>
              <a:rPr lang="tr-TR" dirty="0" err="1"/>
              <a:t>frame</a:t>
            </a:r>
            <a:r>
              <a:rPr lang="tr-TR" dirty="0"/>
              <a:t>) herhangi bir </a:t>
            </a:r>
            <a:r>
              <a:rPr lang="tr-TR" dirty="0" err="1"/>
              <a:t>mouse</a:t>
            </a:r>
            <a:r>
              <a:rPr lang="tr-TR" dirty="0"/>
              <a:t> ya da klavye tuşuna basılıp basılmadığını döndürür. </a:t>
            </a:r>
          </a:p>
          <a:p>
            <a:r>
              <a:rPr lang="tr-TR" dirty="0"/>
              <a:t>Tuşa mevcut </a:t>
            </a:r>
            <a:r>
              <a:rPr lang="tr-TR" dirty="0" err="1"/>
              <a:t>frame’de</a:t>
            </a:r>
            <a:r>
              <a:rPr lang="tr-TR" dirty="0"/>
              <a:t> basılması gerekir.</a:t>
            </a:r>
          </a:p>
          <a:p>
            <a:r>
              <a:rPr lang="tr-TR" dirty="0"/>
              <a:t>Daha önceki bir kareden basılı tutulan bir tuş </a:t>
            </a:r>
            <a:r>
              <a:rPr lang="tr-TR" dirty="0" err="1"/>
              <a:t>true</a:t>
            </a:r>
            <a:r>
              <a:rPr lang="tr-TR" dirty="0"/>
              <a:t> değer döndürmez. </a:t>
            </a:r>
          </a:p>
          <a:p>
            <a:r>
              <a:rPr lang="tr-TR" dirty="0"/>
              <a:t>Kullanımı: </a:t>
            </a:r>
          </a:p>
          <a:p>
            <a:pPr lvl="1"/>
            <a:r>
              <a:rPr lang="tr-TR" dirty="0" err="1"/>
              <a:t>Input.anyKeyDown</a:t>
            </a:r>
            <a:r>
              <a:rPr lang="tr-TR" dirty="0"/>
              <a:t> : </a:t>
            </a:r>
            <a:r>
              <a:rPr lang="tr-TR" dirty="0" err="1"/>
              <a:t>boolean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19859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>
            <a:extLst>
              <a:ext uri="{FF2B5EF4-FFF2-40B4-BE49-F238E27FC236}">
                <a16:creationId xmlns:a16="http://schemas.microsoft.com/office/drawing/2014/main" id="{73B8732B-4277-49AA-9EDB-0C220CECD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 err="1"/>
              <a:t>InputKlavyeKontrol.cs</a:t>
            </a:r>
            <a:endParaRPr lang="en-US" dirty="0"/>
          </a:p>
        </p:txBody>
      </p:sp>
      <p:sp>
        <p:nvSpPr>
          <p:cNvPr id="8" name="İçerik Yer Tutucusu 7">
            <a:extLst>
              <a:ext uri="{FF2B5EF4-FFF2-40B4-BE49-F238E27FC236}">
                <a16:creationId xmlns:a16="http://schemas.microsoft.com/office/drawing/2014/main" id="{4EB09BCA-9787-436B-BBCD-221953D282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22576"/>
            <a:ext cx="6254496" cy="3858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void Update()</a:t>
            </a:r>
          </a:p>
          <a:p>
            <a:pPr marL="0" indent="0">
              <a:buNone/>
            </a:pPr>
            <a:r>
              <a:rPr lang="en-US" sz="2400" dirty="0"/>
              <a:t>    {</a:t>
            </a:r>
          </a:p>
          <a:p>
            <a:pPr marL="0" indent="0">
              <a:buNone/>
            </a:pPr>
            <a:r>
              <a:rPr lang="en-US" sz="2400" dirty="0"/>
              <a:t>        if (</a:t>
            </a:r>
            <a:r>
              <a:rPr lang="en-US" sz="2400" dirty="0" err="1"/>
              <a:t>Input.anyKey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            </a:t>
            </a:r>
            <a:r>
              <a:rPr lang="en-US" sz="2400" dirty="0" err="1"/>
              <a:t>Debug.Log</a:t>
            </a:r>
            <a:r>
              <a:rPr lang="en-US" sz="2400" dirty="0"/>
              <a:t>("</a:t>
            </a:r>
            <a:r>
              <a:rPr lang="en-US" sz="2400" dirty="0" err="1"/>
              <a:t>Klavye</a:t>
            </a:r>
            <a:r>
              <a:rPr lang="en-US" sz="2400" dirty="0"/>
              <a:t> </a:t>
            </a:r>
            <a:r>
              <a:rPr lang="en-US" sz="2400" dirty="0" err="1"/>
              <a:t>veya</a:t>
            </a:r>
            <a:r>
              <a:rPr lang="en-US" sz="2400" dirty="0"/>
              <a:t> mouse </a:t>
            </a:r>
            <a:r>
              <a:rPr lang="en-US" sz="2400" dirty="0" err="1"/>
              <a:t>tuşuna</a:t>
            </a:r>
            <a:r>
              <a:rPr lang="en-US" sz="2400" dirty="0"/>
              <a:t> </a:t>
            </a:r>
            <a:r>
              <a:rPr lang="en-US" sz="2400" dirty="0" err="1"/>
              <a:t>basılıyor</a:t>
            </a:r>
            <a:r>
              <a:rPr lang="en-US" sz="2400" dirty="0"/>
              <a:t>.");</a:t>
            </a:r>
          </a:p>
          <a:p>
            <a:pPr marL="0" indent="0">
              <a:buNone/>
            </a:pPr>
            <a:r>
              <a:rPr lang="en-US" sz="2400" dirty="0"/>
              <a:t>        if (</a:t>
            </a:r>
            <a:r>
              <a:rPr lang="en-US" sz="2400" dirty="0" err="1"/>
              <a:t>Input.anyKeyDown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            </a:t>
            </a:r>
            <a:r>
              <a:rPr lang="en-US" sz="2400" dirty="0" err="1"/>
              <a:t>Debug.Log</a:t>
            </a:r>
            <a:r>
              <a:rPr lang="en-US" sz="2400" dirty="0"/>
              <a:t>("</a:t>
            </a:r>
            <a:r>
              <a:rPr lang="en-US" sz="2400" dirty="0" err="1"/>
              <a:t>Klavye</a:t>
            </a:r>
            <a:r>
              <a:rPr lang="en-US" sz="2400" dirty="0"/>
              <a:t> </a:t>
            </a:r>
            <a:r>
              <a:rPr lang="en-US" sz="2400" dirty="0" err="1"/>
              <a:t>veya</a:t>
            </a:r>
            <a:r>
              <a:rPr lang="en-US" sz="2400" dirty="0"/>
              <a:t> mouse </a:t>
            </a:r>
            <a:r>
              <a:rPr lang="en-US" sz="2400" dirty="0" err="1"/>
              <a:t>tuşuna</a:t>
            </a:r>
            <a:r>
              <a:rPr lang="en-US" sz="2400" dirty="0"/>
              <a:t> </a:t>
            </a:r>
            <a:r>
              <a:rPr lang="en-US" sz="2400" dirty="0" err="1"/>
              <a:t>basıldı</a:t>
            </a:r>
            <a:r>
              <a:rPr lang="en-US" sz="2400" dirty="0"/>
              <a:t>.");</a:t>
            </a:r>
          </a:p>
          <a:p>
            <a:pPr marL="0" indent="0">
              <a:buNone/>
            </a:pPr>
            <a:r>
              <a:rPr lang="en-US" sz="2400" dirty="0"/>
              <a:t>    }</a:t>
            </a:r>
          </a:p>
        </p:txBody>
      </p:sp>
      <p:pic>
        <p:nvPicPr>
          <p:cNvPr id="11" name="İçerik Yer Tutucusu 10" descr="ekran, ekran görüntüsü, siyah, televizyon içeren bir resim&#10;&#10;Açıklama otomatik olarak oluşturuldu">
            <a:extLst>
              <a:ext uri="{FF2B5EF4-FFF2-40B4-BE49-F238E27FC236}">
                <a16:creationId xmlns:a16="http://schemas.microsoft.com/office/drawing/2014/main" id="{D75C8BE7-9E47-49FE-8C46-830BFDCF54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" r="18027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52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aşlık 1">
            <a:extLst>
              <a:ext uri="{FF2B5EF4-FFF2-40B4-BE49-F238E27FC236}">
                <a16:creationId xmlns:a16="http://schemas.microsoft.com/office/drawing/2014/main" id="{4ED52FD9-B3CE-4169-813D-1D4983B28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77356"/>
            <a:ext cx="9966960" cy="156032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tr-TR" sz="4000" dirty="0">
                <a:solidFill>
                  <a:schemeClr val="accent1"/>
                </a:solidFill>
              </a:rPr>
              <a:t>Klavye veya Mouse tuşlarından herhangi birine tıklandığında oluşan </a:t>
            </a:r>
            <a:r>
              <a:rPr lang="tr-TR" sz="4000" dirty="0" err="1">
                <a:solidFill>
                  <a:schemeClr val="accent1"/>
                </a:solidFill>
              </a:rPr>
              <a:t>Log’lar</a:t>
            </a:r>
            <a:r>
              <a:rPr lang="tr-TR" sz="4000" dirty="0">
                <a:solidFill>
                  <a:schemeClr val="accent1"/>
                </a:solidFill>
              </a:rPr>
              <a:t> resimdeki gibidir.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BBE52BE6-BF1E-423B-9D34-468A464901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300" y="236221"/>
            <a:ext cx="11704320" cy="353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09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3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aşlık 8">
            <a:extLst>
              <a:ext uri="{FF2B5EF4-FFF2-40B4-BE49-F238E27FC236}">
                <a16:creationId xmlns:a16="http://schemas.microsoft.com/office/drawing/2014/main" id="{2290AD47-CD26-48F4-BFD9-CF54F26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6085" y="1129084"/>
            <a:ext cx="3317589" cy="19601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Horizontal &amp; Vertical</a:t>
            </a:r>
          </a:p>
        </p:txBody>
      </p:sp>
      <p:pic>
        <p:nvPicPr>
          <p:cNvPr id="6" name="İçerik Yer Tutucusu 5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BEC76231-DF69-46FD-8ECC-F436D0E540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86" b="10789"/>
          <a:stretch/>
        </p:blipFill>
        <p:spPr>
          <a:xfrm>
            <a:off x="20" y="10"/>
            <a:ext cx="7743929" cy="6857990"/>
          </a:xfrm>
          <a:custGeom>
            <a:avLst/>
            <a:gdLst/>
            <a:ahLst/>
            <a:cxnLst/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</p:spPr>
      </p:pic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A6406E68-417D-4BB9-A37E-5FC9E998B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6085" y="3236181"/>
            <a:ext cx="3689091" cy="219551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Horizontal</a:t>
            </a:r>
          </a:p>
          <a:p>
            <a:pPr lvl="1"/>
            <a:r>
              <a:rPr lang="en-US" sz="2000"/>
              <a:t>Left,a </a:t>
            </a:r>
            <a:r>
              <a:rPr lang="en-US" sz="2000">
                <a:sym typeface="Wingdings" panose="05000000000000000000" pitchFamily="2" charset="2"/>
              </a:rPr>
              <a:t> Negatif</a:t>
            </a:r>
          </a:p>
          <a:p>
            <a:pPr lvl="1"/>
            <a:r>
              <a:rPr lang="en-US" sz="2000">
                <a:sym typeface="Wingdings" panose="05000000000000000000" pitchFamily="2" charset="2"/>
              </a:rPr>
              <a:t>Right,d  Pozitif</a:t>
            </a:r>
          </a:p>
          <a:p>
            <a:r>
              <a:rPr lang="en-US" sz="2000">
                <a:sym typeface="Wingdings" panose="05000000000000000000" pitchFamily="2" charset="2"/>
              </a:rPr>
              <a:t>Vertical</a:t>
            </a:r>
          </a:p>
          <a:p>
            <a:pPr lvl="1"/>
            <a:r>
              <a:rPr lang="en-US" sz="2000">
                <a:sym typeface="Wingdings" panose="05000000000000000000" pitchFamily="2" charset="2"/>
              </a:rPr>
              <a:t>Down,s  Negatif</a:t>
            </a:r>
          </a:p>
          <a:p>
            <a:pPr lvl="1"/>
            <a:r>
              <a:rPr lang="en-US" sz="2000">
                <a:sym typeface="Wingdings" panose="05000000000000000000" pitchFamily="2" charset="2"/>
              </a:rPr>
              <a:t>Up,w  Pozitif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692698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BBAC257-61B6-4EF7-91E7-7EE91E70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45809"/>
            <a:ext cx="9144000" cy="15647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Objenin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4800" dirty="0"/>
              <a:t>Oyun Ekranının Dışına Çıkmasını Engellemek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5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62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4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nesne, kayak, kar, saat içeren bir resim&#10;&#10;Açıklama otomatik olarak oluşturuldu">
            <a:extLst>
              <a:ext uri="{FF2B5EF4-FFF2-40B4-BE49-F238E27FC236}">
                <a16:creationId xmlns:a16="http://schemas.microsoft.com/office/drawing/2014/main" id="{40A494F1-7FDE-4605-BAB6-C092E30F0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415" b="14315"/>
          <a:stretch/>
        </p:blipFill>
        <p:spPr>
          <a:xfrm>
            <a:off x="3" y="10"/>
            <a:ext cx="12191997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4AB924AE-239F-4969-B1D5-3D2C19E74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936" y="844486"/>
            <a:ext cx="9484225" cy="14617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Input </a:t>
            </a:r>
            <a:r>
              <a:rPr lang="en-US" sz="4000" dirty="0" err="1"/>
              <a:t>GetAxis</a:t>
            </a:r>
            <a:endParaRPr lang="en-US" sz="40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D8A815-1B1F-4DB5-A03C-F4987CF0C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27777" y="343106"/>
            <a:ext cx="1692092" cy="1852591"/>
            <a:chOff x="790870" y="911082"/>
            <a:chExt cx="2191635" cy="2442764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261388EF-B4CE-4326-979A-2F53CED60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33A25547-9075-4BDB-8F46-BA09E76AA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1D917FAD-3240-4D3F-91A0-9571F75DC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6FDEACD-7C54-4CB8-AC89-B1C0BA3BB4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1330" y="2470247"/>
            <a:ext cx="9973340" cy="4111306"/>
          </a:xfrm>
          <a:prstGeom prst="snip2Diag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1600" dirty="0"/>
              <a:t>Bu </a:t>
            </a:r>
            <a:r>
              <a:rPr lang="tr-TR" sz="1600" dirty="0"/>
              <a:t>fonksiyon</a:t>
            </a:r>
            <a:r>
              <a:rPr lang="en-US" sz="1600" dirty="0"/>
              <a:t> </a:t>
            </a:r>
            <a:r>
              <a:rPr lang="en-US" sz="1600" dirty="0" err="1"/>
              <a:t>ile</a:t>
            </a:r>
            <a:r>
              <a:rPr lang="en-US" sz="1600" dirty="0"/>
              <a:t> </a:t>
            </a:r>
            <a:r>
              <a:rPr lang="en-US" sz="1600" dirty="0" err="1"/>
              <a:t>yukarı</a:t>
            </a:r>
            <a:r>
              <a:rPr lang="en-US" sz="1600" dirty="0"/>
              <a:t>, </a:t>
            </a:r>
            <a:r>
              <a:rPr lang="en-US" sz="1600" dirty="0" err="1"/>
              <a:t>aşağı</a:t>
            </a:r>
            <a:r>
              <a:rPr lang="en-US" sz="1600" dirty="0"/>
              <a:t>, </a:t>
            </a:r>
            <a:r>
              <a:rPr lang="en-US" sz="1600" dirty="0" err="1"/>
              <a:t>sağ</a:t>
            </a:r>
            <a:r>
              <a:rPr lang="en-US" sz="1600" dirty="0"/>
              <a:t> </a:t>
            </a:r>
            <a:r>
              <a:rPr lang="en-US" sz="1600" dirty="0" err="1"/>
              <a:t>ve</a:t>
            </a:r>
            <a:r>
              <a:rPr lang="en-US" sz="1600" dirty="0"/>
              <a:t> sol </a:t>
            </a:r>
            <a:r>
              <a:rPr lang="en-US" sz="1600" dirty="0" err="1"/>
              <a:t>tuş</a:t>
            </a:r>
            <a:r>
              <a:rPr lang="tr-TR" sz="1600" dirty="0" err="1"/>
              <a:t>larına</a:t>
            </a:r>
            <a:r>
              <a:rPr lang="tr-TR" sz="1600" dirty="0"/>
              <a:t> klavyeden</a:t>
            </a:r>
            <a:r>
              <a:rPr lang="en-US" sz="1600" dirty="0"/>
              <a:t> </a:t>
            </a:r>
            <a:r>
              <a:rPr lang="en-US" sz="1600" dirty="0" err="1"/>
              <a:t>basılma</a:t>
            </a:r>
            <a:r>
              <a:rPr lang="en-US" sz="1600" dirty="0"/>
              <a:t> </a:t>
            </a:r>
            <a:r>
              <a:rPr lang="en-US" sz="1600" dirty="0" err="1"/>
              <a:t>durumu</a:t>
            </a:r>
            <a:r>
              <a:rPr lang="en-US" sz="1600" dirty="0"/>
              <a:t> </a:t>
            </a:r>
            <a:r>
              <a:rPr lang="en-US" sz="1600" dirty="0" err="1"/>
              <a:t>kontrol</a:t>
            </a:r>
            <a:r>
              <a:rPr lang="en-US" sz="1600" dirty="0"/>
              <a:t> </a:t>
            </a:r>
            <a:r>
              <a:rPr lang="en-US" sz="1600" dirty="0" err="1"/>
              <a:t>edilebilir</a:t>
            </a:r>
            <a:r>
              <a:rPr lang="en-US" sz="1600" dirty="0"/>
              <a:t>.</a:t>
            </a:r>
          </a:p>
          <a:p>
            <a:r>
              <a:rPr lang="en-US" sz="1600" dirty="0" err="1"/>
              <a:t>Input.GetAxis</a:t>
            </a:r>
            <a:r>
              <a:rPr lang="en-US" sz="1600" dirty="0"/>
              <a:t>() </a:t>
            </a:r>
            <a:r>
              <a:rPr lang="en-US" sz="1600" dirty="0" err="1"/>
              <a:t>fonksiyonunda</a:t>
            </a:r>
            <a:r>
              <a:rPr lang="en-US" sz="1600" dirty="0"/>
              <a:t> </a:t>
            </a:r>
            <a:r>
              <a:rPr lang="en-US" sz="1600" dirty="0" err="1"/>
              <a:t>yumuşatma</a:t>
            </a:r>
            <a:r>
              <a:rPr lang="en-US" sz="1600" dirty="0"/>
              <a:t> </a:t>
            </a:r>
            <a:r>
              <a:rPr lang="en-US" sz="1600" dirty="0" err="1"/>
              <a:t>işlemi</a:t>
            </a:r>
            <a:r>
              <a:rPr lang="en-US" sz="1600" dirty="0"/>
              <a:t> </a:t>
            </a:r>
            <a:r>
              <a:rPr lang="en-US" sz="1600" dirty="0" err="1"/>
              <a:t>uygulanmaktadır</a:t>
            </a:r>
            <a:r>
              <a:rPr lang="en-US" sz="1600" dirty="0"/>
              <a:t>.  </a:t>
            </a:r>
            <a:r>
              <a:rPr lang="en-US" sz="1600" dirty="0" err="1"/>
              <a:t>Yani</a:t>
            </a:r>
            <a:r>
              <a:rPr lang="en-US" sz="1600" dirty="0"/>
              <a:t> </a:t>
            </a:r>
            <a:r>
              <a:rPr lang="en-US" sz="1600" dirty="0" err="1"/>
              <a:t>dönen</a:t>
            </a:r>
            <a:r>
              <a:rPr lang="en-US" sz="1600" dirty="0"/>
              <a:t> </a:t>
            </a:r>
            <a:r>
              <a:rPr lang="en-US" sz="1600" dirty="0" err="1"/>
              <a:t>değerler</a:t>
            </a:r>
            <a:r>
              <a:rPr lang="en-US" sz="1600" dirty="0"/>
              <a:t> float </a:t>
            </a:r>
            <a:r>
              <a:rPr lang="en-US" sz="1600" dirty="0" err="1"/>
              <a:t>değerlerdir</a:t>
            </a:r>
            <a:r>
              <a:rPr lang="en-US" sz="1600" dirty="0"/>
              <a:t>. </a:t>
            </a:r>
            <a:endParaRPr lang="tr-TR" sz="1600" dirty="0"/>
          </a:p>
          <a:p>
            <a:r>
              <a:rPr lang="en-US" sz="1600" dirty="0" err="1"/>
              <a:t>Döndürdüğü</a:t>
            </a:r>
            <a:r>
              <a:rPr lang="en-US" sz="1600" dirty="0"/>
              <a:t> </a:t>
            </a:r>
            <a:r>
              <a:rPr lang="en-US" sz="1600" dirty="0" err="1"/>
              <a:t>değerler</a:t>
            </a:r>
            <a:r>
              <a:rPr lang="en-US" sz="1600" dirty="0"/>
              <a:t> minimum </a:t>
            </a:r>
            <a:r>
              <a:rPr lang="tr-TR" sz="1600" dirty="0"/>
              <a:t>-1</a:t>
            </a:r>
            <a:r>
              <a:rPr lang="en-US" sz="1600" dirty="0"/>
              <a:t>, </a:t>
            </a:r>
            <a:r>
              <a:rPr lang="en-US" sz="1600" dirty="0" err="1"/>
              <a:t>maksimum</a:t>
            </a:r>
            <a:r>
              <a:rPr lang="en-US" sz="1600" dirty="0"/>
              <a:t> 1 </a:t>
            </a:r>
            <a:r>
              <a:rPr lang="en-US" sz="1600" dirty="0" err="1"/>
              <a:t>olabilir</a:t>
            </a:r>
            <a:r>
              <a:rPr lang="en-US" sz="1600" dirty="0"/>
              <a:t>.</a:t>
            </a:r>
          </a:p>
          <a:p>
            <a:r>
              <a:rPr lang="en-US" sz="1600" dirty="0" err="1"/>
              <a:t>Kullanımı</a:t>
            </a:r>
            <a:r>
              <a:rPr lang="en-US" sz="1600" dirty="0"/>
              <a:t>:</a:t>
            </a:r>
          </a:p>
          <a:p>
            <a:r>
              <a:rPr lang="en-US" sz="1600" dirty="0" err="1"/>
              <a:t>Input.GetAxis</a:t>
            </a:r>
            <a:r>
              <a:rPr lang="en-US" sz="1600" dirty="0"/>
              <a:t>( "Axis </a:t>
            </a:r>
            <a:r>
              <a:rPr lang="en-US" sz="1600" dirty="0" err="1"/>
              <a:t>Adı</a:t>
            </a:r>
            <a:r>
              <a:rPr lang="en-US" sz="1600" dirty="0"/>
              <a:t>" : String )</a:t>
            </a:r>
          </a:p>
          <a:p>
            <a:r>
              <a:rPr lang="en-US" sz="1600" dirty="0"/>
              <a:t>«Axis </a:t>
            </a:r>
            <a:r>
              <a:rPr lang="en-US" sz="1600" dirty="0" err="1"/>
              <a:t>Adı</a:t>
            </a:r>
            <a:r>
              <a:rPr lang="en-US" sz="1600" dirty="0"/>
              <a:t>» "Horizontal" </a:t>
            </a:r>
            <a:r>
              <a:rPr lang="en-US" sz="1600" dirty="0" err="1"/>
              <a:t>ya</a:t>
            </a:r>
            <a:r>
              <a:rPr lang="en-US" sz="1600" dirty="0"/>
              <a:t> da "Vertical" </a:t>
            </a:r>
            <a:r>
              <a:rPr lang="en-US" sz="1600" dirty="0" err="1"/>
              <a:t>parametrelerini</a:t>
            </a:r>
            <a:r>
              <a:rPr lang="en-US" sz="1600" dirty="0"/>
              <a:t> </a:t>
            </a:r>
            <a:r>
              <a:rPr lang="en-US" sz="1600" dirty="0" err="1"/>
              <a:t>alabilir</a:t>
            </a:r>
            <a:r>
              <a:rPr lang="en-US" sz="1600" dirty="0"/>
              <a:t>. </a:t>
            </a:r>
          </a:p>
          <a:p>
            <a:pPr lvl="1"/>
            <a:r>
              <a:rPr lang="en-US" sz="1600" dirty="0"/>
              <a:t>«Vertical» </a:t>
            </a:r>
            <a:r>
              <a:rPr lang="en-US" sz="1600" dirty="0" err="1"/>
              <a:t>ile</a:t>
            </a:r>
            <a:r>
              <a:rPr lang="en-US" sz="1600" dirty="0"/>
              <a:t> </a:t>
            </a:r>
            <a:r>
              <a:rPr lang="en-US" sz="1600" dirty="0" err="1"/>
              <a:t>yukarı</a:t>
            </a:r>
            <a:r>
              <a:rPr lang="en-US" sz="1600" dirty="0"/>
              <a:t> </a:t>
            </a:r>
            <a:r>
              <a:rPr lang="en-US" sz="1600" dirty="0" err="1"/>
              <a:t>ve</a:t>
            </a:r>
            <a:r>
              <a:rPr lang="en-US" sz="1600" dirty="0"/>
              <a:t> </a:t>
            </a:r>
            <a:r>
              <a:rPr lang="en-US" sz="1600" dirty="0" err="1"/>
              <a:t>aşağı</a:t>
            </a:r>
            <a:r>
              <a:rPr lang="en-US" sz="1600" dirty="0"/>
              <a:t> ok </a:t>
            </a:r>
            <a:r>
              <a:rPr lang="en-US" sz="1600" dirty="0" err="1"/>
              <a:t>tuşlarına</a:t>
            </a:r>
            <a:r>
              <a:rPr lang="en-US" sz="1600" dirty="0"/>
              <a:t> </a:t>
            </a:r>
            <a:r>
              <a:rPr lang="en-US" sz="1600" dirty="0" err="1"/>
              <a:t>basılması</a:t>
            </a:r>
            <a:r>
              <a:rPr lang="en-US" sz="1600" dirty="0"/>
              <a:t> </a:t>
            </a:r>
            <a:r>
              <a:rPr lang="en-US" sz="1600" dirty="0" err="1"/>
              <a:t>kontrol</a:t>
            </a:r>
            <a:r>
              <a:rPr lang="en-US" sz="1600" dirty="0"/>
              <a:t> </a:t>
            </a:r>
            <a:r>
              <a:rPr lang="en-US" sz="1600" dirty="0" err="1"/>
              <a:t>edilebilir</a:t>
            </a:r>
            <a:r>
              <a:rPr lang="en-US" sz="1600" dirty="0"/>
              <a:t>. </a:t>
            </a:r>
          </a:p>
          <a:p>
            <a:pPr lvl="2"/>
            <a:r>
              <a:rPr lang="en-US" sz="1600" dirty="0" err="1"/>
              <a:t>Yukarı</a:t>
            </a:r>
            <a:r>
              <a:rPr lang="en-US" sz="1600" dirty="0"/>
              <a:t> ok </a:t>
            </a:r>
            <a:r>
              <a:rPr lang="en-US" sz="1600" dirty="0" err="1"/>
              <a:t>tuşuna</a:t>
            </a:r>
            <a:r>
              <a:rPr lang="en-US" sz="1600" dirty="0"/>
              <a:t> </a:t>
            </a:r>
            <a:r>
              <a:rPr lang="en-US" sz="1600" dirty="0" err="1"/>
              <a:t>basıldığında</a:t>
            </a:r>
            <a:r>
              <a:rPr lang="en-US" sz="1600" dirty="0"/>
              <a:t> </a:t>
            </a:r>
            <a:r>
              <a:rPr lang="en-US" sz="1600" dirty="0" err="1"/>
              <a:t>pozitif</a:t>
            </a:r>
            <a:r>
              <a:rPr lang="en-US" sz="1600" dirty="0"/>
              <a:t>, </a:t>
            </a:r>
            <a:r>
              <a:rPr lang="en-US" sz="1600" dirty="0" err="1"/>
              <a:t>aşağı</a:t>
            </a:r>
            <a:r>
              <a:rPr lang="en-US" sz="1600" dirty="0"/>
              <a:t> ok </a:t>
            </a:r>
            <a:r>
              <a:rPr lang="en-US" sz="1600" dirty="0" err="1"/>
              <a:t>tuşuna</a:t>
            </a:r>
            <a:r>
              <a:rPr lang="en-US" sz="1600" dirty="0"/>
              <a:t> </a:t>
            </a:r>
            <a:r>
              <a:rPr lang="en-US" sz="1600" dirty="0" err="1"/>
              <a:t>basıldığında</a:t>
            </a:r>
            <a:r>
              <a:rPr lang="en-US" sz="1600" dirty="0"/>
              <a:t> </a:t>
            </a:r>
            <a:r>
              <a:rPr lang="en-US" sz="1600" dirty="0" err="1"/>
              <a:t>negatif</a:t>
            </a:r>
            <a:r>
              <a:rPr lang="en-US" sz="1600" dirty="0"/>
              <a:t>, </a:t>
            </a:r>
            <a:r>
              <a:rPr lang="en-US" sz="1600" dirty="0" err="1"/>
              <a:t>hiçbir</a:t>
            </a:r>
            <a:r>
              <a:rPr lang="en-US" sz="1600" dirty="0"/>
              <a:t> </a:t>
            </a:r>
            <a:r>
              <a:rPr lang="en-US" sz="1600" dirty="0" err="1"/>
              <a:t>tuşa</a:t>
            </a:r>
            <a:r>
              <a:rPr lang="en-US" sz="1600" dirty="0"/>
              <a:t> </a:t>
            </a:r>
            <a:r>
              <a:rPr lang="en-US" sz="1600" dirty="0" err="1"/>
              <a:t>basılmadığında</a:t>
            </a:r>
            <a:r>
              <a:rPr lang="en-US" sz="1600" dirty="0"/>
              <a:t> 0 </a:t>
            </a:r>
            <a:r>
              <a:rPr lang="en-US" sz="1600" dirty="0" err="1"/>
              <a:t>değerlerini</a:t>
            </a:r>
            <a:r>
              <a:rPr lang="en-US" sz="1600" dirty="0"/>
              <a:t> </a:t>
            </a:r>
            <a:r>
              <a:rPr lang="en-US" sz="1600" dirty="0" err="1"/>
              <a:t>döndürür</a:t>
            </a:r>
            <a:r>
              <a:rPr lang="en-US" sz="1600" dirty="0"/>
              <a:t>.</a:t>
            </a:r>
          </a:p>
          <a:p>
            <a:pPr lvl="1"/>
            <a:r>
              <a:rPr lang="en-US" sz="1600" dirty="0"/>
              <a:t>"Horizontal» </a:t>
            </a:r>
            <a:r>
              <a:rPr lang="en-US" sz="1600" dirty="0" err="1"/>
              <a:t>ile</a:t>
            </a:r>
            <a:r>
              <a:rPr lang="en-US" sz="1600" dirty="0"/>
              <a:t> sol </a:t>
            </a:r>
            <a:r>
              <a:rPr lang="en-US" sz="1600" dirty="0" err="1"/>
              <a:t>ve</a:t>
            </a:r>
            <a:r>
              <a:rPr lang="en-US" sz="1600" dirty="0"/>
              <a:t> </a:t>
            </a:r>
            <a:r>
              <a:rPr lang="en-US" sz="1600" dirty="0" err="1"/>
              <a:t>sağ</a:t>
            </a:r>
            <a:r>
              <a:rPr lang="en-US" sz="1600" dirty="0"/>
              <a:t> ok </a:t>
            </a:r>
            <a:r>
              <a:rPr lang="en-US" sz="1600" dirty="0" err="1"/>
              <a:t>tuşlarına</a:t>
            </a:r>
            <a:r>
              <a:rPr lang="en-US" sz="1600" dirty="0"/>
              <a:t> </a:t>
            </a:r>
            <a:r>
              <a:rPr lang="en-US" sz="1600" dirty="0" err="1"/>
              <a:t>basılması</a:t>
            </a:r>
            <a:r>
              <a:rPr lang="en-US" sz="1600" dirty="0"/>
              <a:t> </a:t>
            </a:r>
            <a:r>
              <a:rPr lang="en-US" sz="1600" dirty="0" err="1"/>
              <a:t>kontrol</a:t>
            </a:r>
            <a:r>
              <a:rPr lang="en-US" sz="1600" dirty="0"/>
              <a:t> </a:t>
            </a:r>
            <a:r>
              <a:rPr lang="en-US" sz="1600" dirty="0" err="1"/>
              <a:t>edilebilir</a:t>
            </a:r>
            <a:r>
              <a:rPr lang="en-US" sz="1600" dirty="0"/>
              <a:t>.</a:t>
            </a:r>
          </a:p>
          <a:p>
            <a:pPr lvl="2"/>
            <a:r>
              <a:rPr lang="en-US" sz="1600" dirty="0" err="1"/>
              <a:t>Sağ</a:t>
            </a:r>
            <a:r>
              <a:rPr lang="en-US" sz="1600" dirty="0"/>
              <a:t> ok </a:t>
            </a:r>
            <a:r>
              <a:rPr lang="en-US" sz="1600" dirty="0" err="1"/>
              <a:t>tuşuna</a:t>
            </a:r>
            <a:r>
              <a:rPr lang="en-US" sz="1600" dirty="0"/>
              <a:t> </a:t>
            </a:r>
            <a:r>
              <a:rPr lang="en-US" sz="1600" dirty="0" err="1"/>
              <a:t>basıldığında</a:t>
            </a:r>
            <a:r>
              <a:rPr lang="en-US" sz="1600" dirty="0"/>
              <a:t> </a:t>
            </a:r>
            <a:r>
              <a:rPr lang="en-US" sz="1600" dirty="0" err="1"/>
              <a:t>pozitif</a:t>
            </a:r>
            <a:r>
              <a:rPr lang="en-US" sz="1600" dirty="0"/>
              <a:t>, sol ok </a:t>
            </a:r>
            <a:r>
              <a:rPr lang="en-US" sz="1600" dirty="0" err="1"/>
              <a:t>tuşuna</a:t>
            </a:r>
            <a:r>
              <a:rPr lang="en-US" sz="1600" dirty="0"/>
              <a:t> </a:t>
            </a:r>
            <a:r>
              <a:rPr lang="en-US" sz="1600" dirty="0" err="1"/>
              <a:t>basıldığında</a:t>
            </a:r>
            <a:r>
              <a:rPr lang="en-US" sz="1600" dirty="0"/>
              <a:t> </a:t>
            </a:r>
            <a:r>
              <a:rPr lang="en-US" sz="1600" dirty="0" err="1"/>
              <a:t>negatif</a:t>
            </a:r>
            <a:r>
              <a:rPr lang="en-US" sz="1600" dirty="0"/>
              <a:t>, </a:t>
            </a:r>
            <a:r>
              <a:rPr lang="en-US" sz="1600" dirty="0" err="1"/>
              <a:t>hiçbir</a:t>
            </a:r>
            <a:r>
              <a:rPr lang="en-US" sz="1600" dirty="0"/>
              <a:t> </a:t>
            </a:r>
            <a:r>
              <a:rPr lang="en-US" sz="1600" dirty="0" err="1"/>
              <a:t>tuşa</a:t>
            </a:r>
            <a:r>
              <a:rPr lang="en-US" sz="1600" dirty="0"/>
              <a:t> </a:t>
            </a:r>
            <a:r>
              <a:rPr lang="en-US" sz="1600" dirty="0" err="1"/>
              <a:t>basılmadığında</a:t>
            </a:r>
            <a:r>
              <a:rPr lang="en-US" sz="1600" dirty="0"/>
              <a:t> 0 </a:t>
            </a:r>
            <a:r>
              <a:rPr lang="en-US" sz="1600" dirty="0" err="1"/>
              <a:t>değerlerini</a:t>
            </a:r>
            <a:r>
              <a:rPr lang="en-US" sz="1600" dirty="0"/>
              <a:t> </a:t>
            </a:r>
            <a:r>
              <a:rPr lang="en-US" sz="1600" dirty="0" err="1"/>
              <a:t>döndürür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2438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1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15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Başlık 6">
            <a:extLst>
              <a:ext uri="{FF2B5EF4-FFF2-40B4-BE49-F238E27FC236}">
                <a16:creationId xmlns:a16="http://schemas.microsoft.com/office/drawing/2014/main" id="{DF86534A-4B0B-410B-86C4-5F5EE6BAF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25" y="2076450"/>
            <a:ext cx="10684151" cy="13451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Horizontal (Yatay)</a:t>
            </a:r>
            <a:br>
              <a:rPr lang="en-US" sz="4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Vertical (Dikey)</a:t>
            </a:r>
          </a:p>
        </p:txBody>
      </p:sp>
    </p:spTree>
    <p:extLst>
      <p:ext uri="{BB962C8B-B14F-4D97-AF65-F5344CB8AC3E}">
        <p14:creationId xmlns:p14="http://schemas.microsoft.com/office/powerpoint/2010/main" val="3044083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F6285A5F-6712-47A0-8A11-F0DFF60D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645695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643383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971ABA8-4CDB-4EEE-8C48-AA4FDB650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071858"/>
            <a:ext cx="8109718" cy="4786143"/>
          </a:xfrm>
          <a:custGeom>
            <a:avLst/>
            <a:gdLst>
              <a:gd name="connsiteX0" fmla="*/ 7381313 w 8109718"/>
              <a:gd name="connsiteY0" fmla="*/ 1839459 h 4786143"/>
              <a:gd name="connsiteX1" fmla="*/ 7381313 w 8109718"/>
              <a:gd name="connsiteY1" fmla="*/ 1853646 h 4786143"/>
              <a:gd name="connsiteX2" fmla="*/ 7379359 w 8109718"/>
              <a:gd name="connsiteY2" fmla="*/ 1846552 h 4786143"/>
              <a:gd name="connsiteX3" fmla="*/ 1321854 w 8109718"/>
              <a:gd name="connsiteY3" fmla="*/ 0 h 4786143"/>
              <a:gd name="connsiteX4" fmla="*/ 5365317 w 8109718"/>
              <a:gd name="connsiteY4" fmla="*/ 0 h 4786143"/>
              <a:gd name="connsiteX5" fmla="*/ 5985373 w 8109718"/>
              <a:gd name="connsiteY5" fmla="*/ 365439 h 4786143"/>
              <a:gd name="connsiteX6" fmla="*/ 8011470 w 8109718"/>
              <a:gd name="connsiteY6" fmla="*/ 3854515 h 4786143"/>
              <a:gd name="connsiteX7" fmla="*/ 8011470 w 8109718"/>
              <a:gd name="connsiteY7" fmla="*/ 4567993 h 4786143"/>
              <a:gd name="connsiteX8" fmla="*/ 7904625 w 8109718"/>
              <a:gd name="connsiteY8" fmla="*/ 4751987 h 4786143"/>
              <a:gd name="connsiteX9" fmla="*/ 7884791 w 8109718"/>
              <a:gd name="connsiteY9" fmla="*/ 4786143 h 4786143"/>
              <a:gd name="connsiteX10" fmla="*/ 0 w 8109718"/>
              <a:gd name="connsiteY10" fmla="*/ 4786143 h 4786143"/>
              <a:gd name="connsiteX11" fmla="*/ 0 w 8109718"/>
              <a:gd name="connsiteY11" fmla="*/ 1564110 h 4786143"/>
              <a:gd name="connsiteX12" fmla="*/ 27177 w 8109718"/>
              <a:gd name="connsiteY12" fmla="*/ 1517107 h 4786143"/>
              <a:gd name="connsiteX13" fmla="*/ 693065 w 8109718"/>
              <a:gd name="connsiteY13" fmla="*/ 365439 h 4786143"/>
              <a:gd name="connsiteX14" fmla="*/ 1321854 w 8109718"/>
              <a:gd name="connsiteY14" fmla="*/ 0 h 478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786143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04625" y="4751987"/>
                </a:cubicBezTo>
                <a:lnTo>
                  <a:pt x="7884791" y="4786143"/>
                </a:lnTo>
                <a:lnTo>
                  <a:pt x="0" y="4786143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463E1-6621-44B4-A995-C70A4631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385730"/>
            <a:ext cx="1128382" cy="847206"/>
            <a:chOff x="5307830" y="325570"/>
            <a:chExt cx="1128382" cy="847206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Metin kutusu 7">
            <a:extLst>
              <a:ext uri="{FF2B5EF4-FFF2-40B4-BE49-F238E27FC236}">
                <a16:creationId xmlns:a16="http://schemas.microsoft.com/office/drawing/2014/main" id="{41D638F1-11EF-4077-9827-8DA623B665F6}"/>
              </a:ext>
            </a:extLst>
          </p:cNvPr>
          <p:cNvSpPr txBox="1"/>
          <p:nvPr/>
        </p:nvSpPr>
        <p:spPr>
          <a:xfrm>
            <a:off x="-370957" y="3335567"/>
            <a:ext cx="2453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solidFill>
                  <a:schemeClr val="bg1"/>
                </a:solidFill>
              </a:rPr>
              <a:t>Vertical</a:t>
            </a:r>
            <a:r>
              <a:rPr lang="tr-TR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tr-TR" dirty="0">
                <a:solidFill>
                  <a:schemeClr val="bg1"/>
                </a:solidFill>
              </a:rPr>
              <a:t>Pozitif (+1)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B6BAA5AD-C181-4B97-9630-BFD9B9C2B1CE}"/>
              </a:ext>
            </a:extLst>
          </p:cNvPr>
          <p:cNvSpPr txBox="1"/>
          <p:nvPr/>
        </p:nvSpPr>
        <p:spPr>
          <a:xfrm>
            <a:off x="424658" y="6160016"/>
            <a:ext cx="2453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solidFill>
                  <a:schemeClr val="bg1"/>
                </a:solidFill>
              </a:rPr>
              <a:t>Vertical</a:t>
            </a:r>
            <a:r>
              <a:rPr lang="tr-TR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tr-TR" dirty="0">
                <a:solidFill>
                  <a:schemeClr val="bg1"/>
                </a:solidFill>
              </a:rPr>
              <a:t>Negatif (-1)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C614C62B-7968-4D31-BE42-F5400993EAF7}"/>
              </a:ext>
            </a:extLst>
          </p:cNvPr>
          <p:cNvSpPr txBox="1"/>
          <p:nvPr/>
        </p:nvSpPr>
        <p:spPr>
          <a:xfrm>
            <a:off x="5387939" y="4876644"/>
            <a:ext cx="2453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solidFill>
                  <a:schemeClr val="bg1"/>
                </a:solidFill>
              </a:rPr>
              <a:t>Horizontal</a:t>
            </a:r>
            <a:endParaRPr lang="tr-TR" dirty="0">
              <a:solidFill>
                <a:schemeClr val="bg1"/>
              </a:solidFill>
            </a:endParaRPr>
          </a:p>
          <a:p>
            <a:pPr algn="ctr"/>
            <a:r>
              <a:rPr lang="tr-TR" dirty="0">
                <a:solidFill>
                  <a:schemeClr val="bg1"/>
                </a:solidFill>
              </a:rPr>
              <a:t>Pozitif (+1)</a:t>
            </a:r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1FB43084-47B9-47C4-8BDA-918B64B64604}"/>
              </a:ext>
            </a:extLst>
          </p:cNvPr>
          <p:cNvSpPr txBox="1"/>
          <p:nvPr/>
        </p:nvSpPr>
        <p:spPr>
          <a:xfrm>
            <a:off x="1756040" y="4158660"/>
            <a:ext cx="2453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solidFill>
                  <a:schemeClr val="bg1"/>
                </a:solidFill>
              </a:rPr>
              <a:t>Horizontal</a:t>
            </a:r>
            <a:endParaRPr lang="tr-TR" dirty="0">
              <a:solidFill>
                <a:schemeClr val="bg1"/>
              </a:solidFill>
            </a:endParaRPr>
          </a:p>
          <a:p>
            <a:pPr algn="ctr"/>
            <a:r>
              <a:rPr lang="tr-TR" dirty="0">
                <a:solidFill>
                  <a:schemeClr val="bg1"/>
                </a:solidFill>
              </a:rPr>
              <a:t>Negatif (-1)</a:t>
            </a:r>
          </a:p>
        </p:txBody>
      </p:sp>
      <p:pic>
        <p:nvPicPr>
          <p:cNvPr id="26" name="Grafik 25" descr="Aktarma">
            <a:extLst>
              <a:ext uri="{FF2B5EF4-FFF2-40B4-BE49-F238E27FC236}">
                <a16:creationId xmlns:a16="http://schemas.microsoft.com/office/drawing/2014/main" id="{DDD6E326-0E90-46BF-ACF7-174537C1A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4188" y="3678863"/>
            <a:ext cx="2358155" cy="235815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29" name="Grafik 28" descr="Sırala">
            <a:extLst>
              <a:ext uri="{FF2B5EF4-FFF2-40B4-BE49-F238E27FC236}">
                <a16:creationId xmlns:a16="http://schemas.microsoft.com/office/drawing/2014/main" id="{23260306-30B5-48E5-B64E-2EC1FECBF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228" y="3957613"/>
            <a:ext cx="1920542" cy="2232721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37691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11BA759-9D3B-4F93-91C4-3006A7844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447741"/>
            <a:ext cx="4278623" cy="1645919"/>
          </a:xfrm>
        </p:spPr>
        <p:txBody>
          <a:bodyPr>
            <a:normAutofit/>
          </a:bodyPr>
          <a:lstStyle/>
          <a:p>
            <a:r>
              <a:rPr lang="en-US" sz="4000"/>
              <a:t>Input GetAxis</a:t>
            </a:r>
            <a:endParaRPr lang="tr-TR" sz="40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D93FD3-7DF2-4DC8-BD55-8B2EB5F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579"/>
            <a:ext cx="8109718" cy="4604421"/>
          </a:xfrm>
          <a:custGeom>
            <a:avLst/>
            <a:gdLst>
              <a:gd name="connsiteX0" fmla="*/ 7381313 w 8109718"/>
              <a:gd name="connsiteY0" fmla="*/ 1839459 h 4604421"/>
              <a:gd name="connsiteX1" fmla="*/ 7381313 w 8109718"/>
              <a:gd name="connsiteY1" fmla="*/ 1853646 h 4604421"/>
              <a:gd name="connsiteX2" fmla="*/ 7379359 w 8109718"/>
              <a:gd name="connsiteY2" fmla="*/ 1846552 h 4604421"/>
              <a:gd name="connsiteX3" fmla="*/ 1321854 w 8109718"/>
              <a:gd name="connsiteY3" fmla="*/ 0 h 4604421"/>
              <a:gd name="connsiteX4" fmla="*/ 5365317 w 8109718"/>
              <a:gd name="connsiteY4" fmla="*/ 0 h 4604421"/>
              <a:gd name="connsiteX5" fmla="*/ 5985373 w 8109718"/>
              <a:gd name="connsiteY5" fmla="*/ 365439 h 4604421"/>
              <a:gd name="connsiteX6" fmla="*/ 8011470 w 8109718"/>
              <a:gd name="connsiteY6" fmla="*/ 3854515 h 4604421"/>
              <a:gd name="connsiteX7" fmla="*/ 8011470 w 8109718"/>
              <a:gd name="connsiteY7" fmla="*/ 4567993 h 4604421"/>
              <a:gd name="connsiteX8" fmla="*/ 7998115 w 8109718"/>
              <a:gd name="connsiteY8" fmla="*/ 4590992 h 4604421"/>
              <a:gd name="connsiteX9" fmla="*/ 7990317 w 8109718"/>
              <a:gd name="connsiteY9" fmla="*/ 4604421 h 4604421"/>
              <a:gd name="connsiteX10" fmla="*/ 0 w 8109718"/>
              <a:gd name="connsiteY10" fmla="*/ 4604421 h 4604421"/>
              <a:gd name="connsiteX11" fmla="*/ 0 w 8109718"/>
              <a:gd name="connsiteY11" fmla="*/ 1564110 h 4604421"/>
              <a:gd name="connsiteX12" fmla="*/ 27177 w 8109718"/>
              <a:gd name="connsiteY12" fmla="*/ 1517107 h 4604421"/>
              <a:gd name="connsiteX13" fmla="*/ 693065 w 8109718"/>
              <a:gd name="connsiteY13" fmla="*/ 365439 h 4604421"/>
              <a:gd name="connsiteX14" fmla="*/ 1321854 w 8109718"/>
              <a:gd name="connsiteY14" fmla="*/ 0 h 460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604421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98115" y="4590992"/>
                </a:cubicBezTo>
                <a:lnTo>
                  <a:pt x="7990317" y="4604421"/>
                </a:lnTo>
                <a:lnTo>
                  <a:pt x="0" y="4604421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56571CF-1434-4180-A385-D4AC63B6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827416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D0EF7D-8D7F-4A18-A68B-92E2D4487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825104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70F868-28FE-4B38-8FC7-E9C841B83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567451"/>
            <a:ext cx="1128382" cy="847206"/>
            <a:chOff x="5307830" y="325570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3E5BF88F-B1F5-4A09-887A-B5CA246CA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D8984A5C-991A-40D3-A4C9-7E0DCA2A7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2959572-BAE2-401D-837B-FF04F88D9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68" y="4601743"/>
            <a:ext cx="7371269" cy="3377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void</a:t>
            </a: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 Update()</a:t>
            </a:r>
          </a:p>
          <a:p>
            <a:pPr marL="0" indent="0">
              <a:buNone/>
            </a:pP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Debug.Log("Horizontal:" + Input.GetAxis("Horizontal"));</a:t>
            </a:r>
          </a:p>
          <a:p>
            <a:pPr marL="0" indent="0">
              <a:buNone/>
            </a:pP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tr-T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Debug.Log</a:t>
            </a: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("</a:t>
            </a:r>
            <a:r>
              <a:rPr lang="tr-T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Vertical</a:t>
            </a: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:" + </a:t>
            </a:r>
            <a:r>
              <a:rPr lang="tr-T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Input.GetAxis</a:t>
            </a: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("</a:t>
            </a:r>
            <a:r>
              <a:rPr lang="tr-T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Vertical</a:t>
            </a: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"));</a:t>
            </a:r>
          </a:p>
          <a:p>
            <a:pPr marL="0" indent="0">
              <a:buNone/>
            </a:pP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  <a:endParaRPr lang="tr-T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426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0354608-2C0B-45C8-8C8B-8E3ED2EF5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5" descr="bilgisayar içeren bir resim&#10;&#10;Açıklama otomatik olarak oluşturuldu">
            <a:extLst>
              <a:ext uri="{FF2B5EF4-FFF2-40B4-BE49-F238E27FC236}">
                <a16:creationId xmlns:a16="http://schemas.microsoft.com/office/drawing/2014/main" id="{856862E7-F06E-42EC-A452-5C21D93FB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9" b="14959"/>
          <a:stretch/>
        </p:blipFill>
        <p:spPr>
          <a:xfrm>
            <a:off x="2" y="10"/>
            <a:ext cx="12191997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8186A8C9-5384-4F81-978D-E34152650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644" y="1861010"/>
            <a:ext cx="7010018" cy="22882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 err="1"/>
              <a:t>Klavyeden</a:t>
            </a:r>
            <a:r>
              <a:rPr lang="en-US" sz="5000" dirty="0"/>
              <a:t> </a:t>
            </a:r>
            <a:r>
              <a:rPr lang="en-US" sz="5000" dirty="0" err="1"/>
              <a:t>Yukarı</a:t>
            </a:r>
            <a:r>
              <a:rPr lang="en-US" sz="5000" dirty="0"/>
              <a:t> Ok</a:t>
            </a:r>
            <a:r>
              <a:rPr lang="tr-TR" sz="5000" dirty="0"/>
              <a:t> (</a:t>
            </a:r>
            <a:r>
              <a:rPr lang="tr-TR" sz="5000" dirty="0">
                <a:sym typeface="Wingdings" panose="05000000000000000000" pitchFamily="2" charset="2"/>
              </a:rPr>
              <a:t>)</a:t>
            </a:r>
            <a:r>
              <a:rPr lang="en-US" sz="5000" dirty="0"/>
              <a:t> </a:t>
            </a:r>
            <a:r>
              <a:rPr lang="en-US" sz="5000" dirty="0" err="1"/>
              <a:t>Tuşuna</a:t>
            </a:r>
            <a:r>
              <a:rPr lang="en-US" sz="5000" dirty="0"/>
              <a:t> </a:t>
            </a:r>
            <a:r>
              <a:rPr lang="en-US" sz="5000" dirty="0" err="1"/>
              <a:t>Basıldığında</a:t>
            </a:r>
            <a:r>
              <a:rPr lang="en-US" sz="5000" dirty="0"/>
              <a:t> </a:t>
            </a:r>
            <a:r>
              <a:rPr lang="en-US" sz="5000" dirty="0" err="1"/>
              <a:t>Log’lar</a:t>
            </a:r>
            <a:endParaRPr lang="en-US" sz="500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69EB637-CEDE-43AD-8B65-DDD63C08F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0870" y="2245586"/>
            <a:ext cx="1262906" cy="110826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CDD7DB09-290B-4A1F-BFC1-51ED7C978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3975" y="911082"/>
            <a:ext cx="2048530" cy="1797684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alpha val="6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B0FAED46-1BF7-48DB-980D-571CD2A30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62936" y="1825453"/>
            <a:ext cx="799094" cy="70124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473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0354608-2C0B-45C8-8C8B-8E3ED2EF5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A372762-2B73-4057-B6B2-333A79326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7" b="18844"/>
          <a:stretch/>
        </p:blipFill>
        <p:spPr>
          <a:xfrm>
            <a:off x="2" y="10"/>
            <a:ext cx="12191997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FBE50E0-8FEC-4380-BA69-6D5911A2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644" y="1887194"/>
            <a:ext cx="7010018" cy="22882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 err="1"/>
              <a:t>Klavyeden</a:t>
            </a:r>
            <a:r>
              <a:rPr lang="en-US" sz="5000" dirty="0"/>
              <a:t> </a:t>
            </a:r>
            <a:r>
              <a:rPr lang="en-US" sz="5000" dirty="0" err="1"/>
              <a:t>Aşağı</a:t>
            </a:r>
            <a:r>
              <a:rPr lang="en-US" sz="5000" dirty="0"/>
              <a:t> Ok</a:t>
            </a:r>
            <a:r>
              <a:rPr lang="tr-TR" sz="5000" dirty="0"/>
              <a:t> (</a:t>
            </a:r>
            <a:r>
              <a:rPr lang="tr-TR" sz="5000" dirty="0">
                <a:sym typeface="Wingdings" panose="05000000000000000000" pitchFamily="2" charset="2"/>
              </a:rPr>
              <a:t>)</a:t>
            </a:r>
            <a:r>
              <a:rPr lang="en-US" sz="5000" dirty="0"/>
              <a:t> </a:t>
            </a:r>
            <a:r>
              <a:rPr lang="en-US" sz="5000" dirty="0" err="1"/>
              <a:t>Tuşuna</a:t>
            </a:r>
            <a:r>
              <a:rPr lang="en-US" sz="5000" dirty="0"/>
              <a:t> </a:t>
            </a:r>
            <a:r>
              <a:rPr lang="en-US" sz="5000" dirty="0" err="1"/>
              <a:t>Basıldığında</a:t>
            </a:r>
            <a:r>
              <a:rPr lang="en-US" sz="5000" dirty="0"/>
              <a:t> </a:t>
            </a:r>
            <a:r>
              <a:rPr lang="en-US" sz="5000" dirty="0" err="1"/>
              <a:t>Log’lar</a:t>
            </a:r>
            <a:endParaRPr lang="en-US" sz="5000" dirty="0"/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A69EB637-CEDE-43AD-8B65-DDD63C08F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0870" y="2245586"/>
            <a:ext cx="1262906" cy="110826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CDD7DB09-290B-4A1F-BFC1-51ED7C978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3975" y="911082"/>
            <a:ext cx="2048530" cy="1797684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alpha val="6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B0FAED46-1BF7-48DB-980D-571CD2A30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62936" y="1825453"/>
            <a:ext cx="799094" cy="70124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86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B0354608-2C0B-45C8-8C8B-8E3ED2EF5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bilgisayar içeren bir resim&#10;&#10;Açıklama otomatik olarak oluşturuldu">
            <a:extLst>
              <a:ext uri="{FF2B5EF4-FFF2-40B4-BE49-F238E27FC236}">
                <a16:creationId xmlns:a16="http://schemas.microsoft.com/office/drawing/2014/main" id="{BA372762-2B73-4057-B6B2-333A79326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7" b="20244"/>
          <a:stretch/>
        </p:blipFill>
        <p:spPr>
          <a:xfrm>
            <a:off x="2" y="10"/>
            <a:ext cx="12191997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FBE50E0-8FEC-4380-BA69-6D5911A2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991" y="1680291"/>
            <a:ext cx="7010018" cy="22882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 err="1"/>
              <a:t>Klavyeden</a:t>
            </a:r>
            <a:r>
              <a:rPr lang="en-US" sz="5000" dirty="0"/>
              <a:t> Sol Ok </a:t>
            </a:r>
            <a:r>
              <a:rPr lang="tr-TR" sz="5000" dirty="0"/>
              <a:t>(</a:t>
            </a:r>
            <a:r>
              <a:rPr lang="tr-TR" sz="5000" dirty="0">
                <a:sym typeface="Wingdings" panose="05000000000000000000" pitchFamily="2" charset="2"/>
              </a:rPr>
              <a:t>) </a:t>
            </a:r>
            <a:r>
              <a:rPr lang="en-US" sz="5000" dirty="0" err="1"/>
              <a:t>Tuşuna</a:t>
            </a:r>
            <a:r>
              <a:rPr lang="en-US" sz="5000" dirty="0"/>
              <a:t> </a:t>
            </a:r>
            <a:r>
              <a:rPr lang="en-US" sz="5000" dirty="0" err="1"/>
              <a:t>Basıldığında</a:t>
            </a:r>
            <a:r>
              <a:rPr lang="en-US" sz="5000" dirty="0"/>
              <a:t> </a:t>
            </a:r>
            <a:r>
              <a:rPr lang="en-US" sz="5000" dirty="0" err="1"/>
              <a:t>Log’lar</a:t>
            </a:r>
            <a:endParaRPr lang="en-US" sz="5000" dirty="0"/>
          </a:p>
        </p:txBody>
      </p:sp>
      <p:sp>
        <p:nvSpPr>
          <p:cNvPr id="56" name="Freeform 5">
            <a:extLst>
              <a:ext uri="{FF2B5EF4-FFF2-40B4-BE49-F238E27FC236}">
                <a16:creationId xmlns:a16="http://schemas.microsoft.com/office/drawing/2014/main" id="{A69EB637-CEDE-43AD-8B65-DDD63C08F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0870" y="2245586"/>
            <a:ext cx="1262906" cy="110826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8" name="Freeform 5">
            <a:extLst>
              <a:ext uri="{FF2B5EF4-FFF2-40B4-BE49-F238E27FC236}">
                <a16:creationId xmlns:a16="http://schemas.microsoft.com/office/drawing/2014/main" id="{CDD7DB09-290B-4A1F-BFC1-51ED7C978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3975" y="911082"/>
            <a:ext cx="2048530" cy="1797684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alpha val="6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id="{B0FAED46-1BF7-48DB-980D-571CD2A30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62936" y="1825453"/>
            <a:ext cx="799094" cy="70124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109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0354608-2C0B-45C8-8C8B-8E3ED2EF5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A372762-2B73-4057-B6B2-333A79326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9" b="18781"/>
          <a:stretch/>
        </p:blipFill>
        <p:spPr>
          <a:xfrm>
            <a:off x="2" y="10"/>
            <a:ext cx="12191997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FBE50E0-8FEC-4380-BA69-6D5911A2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991" y="1680291"/>
            <a:ext cx="7010018" cy="22882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 err="1"/>
              <a:t>Klavyeden</a:t>
            </a:r>
            <a:r>
              <a:rPr lang="en-US" sz="5000" dirty="0"/>
              <a:t> </a:t>
            </a:r>
            <a:r>
              <a:rPr lang="en-US" sz="5000" dirty="0" err="1"/>
              <a:t>Sağ</a:t>
            </a:r>
            <a:r>
              <a:rPr lang="en-US" sz="5000" dirty="0"/>
              <a:t> Ok</a:t>
            </a:r>
            <a:r>
              <a:rPr lang="tr-TR" sz="5000" dirty="0"/>
              <a:t> (</a:t>
            </a:r>
            <a:r>
              <a:rPr lang="tr-TR" sz="5000" dirty="0">
                <a:sym typeface="Wingdings" panose="05000000000000000000" pitchFamily="2" charset="2"/>
              </a:rPr>
              <a:t>)</a:t>
            </a:r>
            <a:r>
              <a:rPr lang="en-US" sz="5000" dirty="0"/>
              <a:t> </a:t>
            </a:r>
            <a:r>
              <a:rPr lang="en-US" sz="5000" dirty="0" err="1"/>
              <a:t>Tuşuna</a:t>
            </a:r>
            <a:r>
              <a:rPr lang="en-US" sz="5000" dirty="0"/>
              <a:t> </a:t>
            </a:r>
            <a:r>
              <a:rPr lang="en-US" sz="5000" dirty="0" err="1"/>
              <a:t>Basıldığında</a:t>
            </a:r>
            <a:r>
              <a:rPr lang="en-US" sz="5000" dirty="0"/>
              <a:t> </a:t>
            </a:r>
            <a:r>
              <a:rPr lang="en-US" sz="5000" dirty="0" err="1"/>
              <a:t>Log’lar</a:t>
            </a:r>
            <a:endParaRPr lang="en-US" sz="5000" dirty="0"/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A69EB637-CEDE-43AD-8B65-DDD63C08F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0870" y="2245586"/>
            <a:ext cx="1262906" cy="110826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Freeform 5">
            <a:extLst>
              <a:ext uri="{FF2B5EF4-FFF2-40B4-BE49-F238E27FC236}">
                <a16:creationId xmlns:a16="http://schemas.microsoft.com/office/drawing/2014/main" id="{CDD7DB09-290B-4A1F-BFC1-51ED7C978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3975" y="911082"/>
            <a:ext cx="2048530" cy="1797684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alpha val="6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9" name="Freeform 5">
            <a:extLst>
              <a:ext uri="{FF2B5EF4-FFF2-40B4-BE49-F238E27FC236}">
                <a16:creationId xmlns:a16="http://schemas.microsoft.com/office/drawing/2014/main" id="{B0FAED46-1BF7-48DB-980D-571CD2A30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62936" y="1825453"/>
            <a:ext cx="799094" cy="70124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077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2D92FE-E656-4D0D-B658-D50759B932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ED46DEB8-DB5A-4F5B-89A9-A7492EA2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936" y="844486"/>
            <a:ext cx="9484225" cy="1461778"/>
          </a:xfrm>
        </p:spPr>
        <p:txBody>
          <a:bodyPr>
            <a:normAutofit/>
          </a:bodyPr>
          <a:lstStyle/>
          <a:p>
            <a:r>
              <a:rPr lang="tr-TR" sz="4000"/>
              <a:t>Input GetAxisRaw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D8A815-1B1F-4DB5-A03C-F4987CF0C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27777" y="343106"/>
            <a:ext cx="1692092" cy="1852591"/>
            <a:chOff x="790870" y="911082"/>
            <a:chExt cx="2191635" cy="2442764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261388EF-B4CE-4326-979A-2F53CED60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3A25547-9075-4BDB-8F46-BA09E76AA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D917FAD-3240-4D3F-91A0-9571F75DC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680FEED-E8F8-471D-806C-55443B5C3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0936" y="2470248"/>
            <a:ext cx="9867650" cy="3303232"/>
          </a:xfrm>
          <a:prstGeom prst="snip2Diag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r>
              <a:rPr lang="tr-TR" sz="1800" dirty="0"/>
              <a:t>Bu fonksiyon ile yukarı, aşağı, sağ ve sol tuşlarına klavyeden basılma durumu kontrol edilebilir.</a:t>
            </a:r>
          </a:p>
          <a:p>
            <a:r>
              <a:rPr lang="tr-TR" sz="1800" dirty="0" err="1"/>
              <a:t>Input.GetAxisRaw</a:t>
            </a:r>
            <a:r>
              <a:rPr lang="tr-TR" sz="1800" dirty="0"/>
              <a:t>() fonksiyonun </a:t>
            </a:r>
            <a:r>
              <a:rPr lang="tr-TR" sz="1800" dirty="0" err="1"/>
              <a:t>GetAxis</a:t>
            </a:r>
            <a:r>
              <a:rPr lang="tr-TR" sz="1800" dirty="0"/>
              <a:t> fonksiyonundan farkı 0,1 ve -1 değerlerini döndürmesidir.</a:t>
            </a:r>
          </a:p>
          <a:p>
            <a:r>
              <a:rPr lang="tr-TR" sz="1800" dirty="0"/>
              <a:t>Kullanımı:</a:t>
            </a:r>
          </a:p>
          <a:p>
            <a:r>
              <a:rPr lang="tr-TR" sz="1800" dirty="0" err="1"/>
              <a:t>Input.GetAxisRaw</a:t>
            </a:r>
            <a:r>
              <a:rPr lang="tr-TR" sz="1800" dirty="0"/>
              <a:t>( "</a:t>
            </a:r>
            <a:r>
              <a:rPr lang="tr-TR" sz="1800" dirty="0" err="1"/>
              <a:t>Axis</a:t>
            </a:r>
            <a:r>
              <a:rPr lang="tr-TR" sz="1800" dirty="0"/>
              <a:t> Adı" : </a:t>
            </a:r>
            <a:r>
              <a:rPr lang="tr-TR" sz="1800" dirty="0" err="1"/>
              <a:t>String</a:t>
            </a:r>
            <a:r>
              <a:rPr lang="tr-TR" sz="1800" dirty="0"/>
              <a:t> )</a:t>
            </a:r>
          </a:p>
          <a:p>
            <a:r>
              <a:rPr lang="tr-TR" sz="1800" dirty="0"/>
              <a:t>«</a:t>
            </a:r>
            <a:r>
              <a:rPr lang="tr-TR" sz="1800" dirty="0" err="1"/>
              <a:t>Axis</a:t>
            </a:r>
            <a:r>
              <a:rPr lang="tr-TR" sz="1800" dirty="0"/>
              <a:t> Adı» "</a:t>
            </a:r>
            <a:r>
              <a:rPr lang="tr-TR" sz="1800" dirty="0" err="1"/>
              <a:t>Horizontal</a:t>
            </a:r>
            <a:r>
              <a:rPr lang="tr-TR" sz="1800" dirty="0"/>
              <a:t>" ya da "</a:t>
            </a:r>
            <a:r>
              <a:rPr lang="tr-TR" sz="1800" dirty="0" err="1"/>
              <a:t>Vertical</a:t>
            </a:r>
            <a:r>
              <a:rPr lang="tr-TR" sz="1800" dirty="0"/>
              <a:t>" parametrelerini alabilir. </a:t>
            </a:r>
          </a:p>
          <a:p>
            <a:r>
              <a:rPr lang="tr-TR" sz="1800" dirty="0"/>
              <a:t>«</a:t>
            </a:r>
            <a:r>
              <a:rPr lang="tr-TR" sz="1800" dirty="0" err="1"/>
              <a:t>Vertical</a:t>
            </a:r>
            <a:r>
              <a:rPr lang="tr-TR" sz="1800" dirty="0"/>
              <a:t>» ile yukarı ve aşağı ok tuşlarına basılması kontrol edilebilir. </a:t>
            </a:r>
          </a:p>
          <a:p>
            <a:pPr lvl="1"/>
            <a:r>
              <a:rPr lang="tr-TR" sz="1400" dirty="0"/>
              <a:t>Yukarı ok tuşuna basıldığında 1, aşağı ok tuşuna basıldığında -1, hiçbir tuşa basılmadığında 0 değerlerini döndürür.</a:t>
            </a:r>
          </a:p>
          <a:p>
            <a:r>
              <a:rPr lang="tr-TR" sz="1800" dirty="0"/>
              <a:t>"</a:t>
            </a:r>
            <a:r>
              <a:rPr lang="tr-TR" sz="1800" dirty="0" err="1"/>
              <a:t>Horizontal</a:t>
            </a:r>
            <a:r>
              <a:rPr lang="tr-TR" sz="1800" dirty="0"/>
              <a:t>» ile sol ve sağ ok tuşlarına basılması kontrol edilebilir.</a:t>
            </a:r>
          </a:p>
          <a:p>
            <a:pPr lvl="1"/>
            <a:r>
              <a:rPr lang="tr-TR" sz="1400" dirty="0"/>
              <a:t>Sağ ok tuşuna basıldığında 1, sol ok tuşuna basıldığında -1, hiçbir tuşa basılmadığında 0 değerlerini döndürür.</a:t>
            </a:r>
          </a:p>
          <a:p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4276627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1B104-CDB8-4BAD-AD28-1CDE30AEA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b="15094"/>
          <a:stretch/>
        </p:blipFill>
        <p:spPr>
          <a:xfrm>
            <a:off x="3" y="10"/>
            <a:ext cx="12191997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11BA759-9D3B-4F93-91C4-3006A7844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936" y="844486"/>
            <a:ext cx="9484225" cy="1461778"/>
          </a:xfrm>
        </p:spPr>
        <p:txBody>
          <a:bodyPr>
            <a:normAutofit/>
          </a:bodyPr>
          <a:lstStyle/>
          <a:p>
            <a:r>
              <a:rPr lang="en-US" sz="4000" dirty="0"/>
              <a:t>Input </a:t>
            </a:r>
            <a:r>
              <a:rPr lang="en-US" sz="4000" dirty="0" err="1"/>
              <a:t>GetAxis</a:t>
            </a:r>
            <a:r>
              <a:rPr lang="tr-TR" sz="4000" dirty="0" err="1"/>
              <a:t>Raw</a:t>
            </a:r>
            <a:endParaRPr lang="tr-TR" sz="4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D8A815-1B1F-4DB5-A03C-F4987CF0C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27777" y="343106"/>
            <a:ext cx="1692092" cy="1852591"/>
            <a:chOff x="790870" y="911082"/>
            <a:chExt cx="2191635" cy="2442764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61388EF-B4CE-4326-979A-2F53CED60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3A25547-9075-4BDB-8F46-BA09E76AA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D917FAD-3240-4D3F-91A0-9571F75DC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2959572-BAE2-401D-837B-FF04F88D9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356" y="2945202"/>
            <a:ext cx="11567287" cy="3052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400" dirty="0" err="1">
                <a:latin typeface="Consolas" panose="020B0609020204030204" pitchFamily="49" charset="0"/>
              </a:rPr>
              <a:t>void</a:t>
            </a:r>
            <a:r>
              <a:rPr lang="tr-TR" sz="2400" dirty="0">
                <a:latin typeface="Consolas" panose="020B0609020204030204" pitchFamily="49" charset="0"/>
              </a:rPr>
              <a:t> Update()</a:t>
            </a:r>
          </a:p>
          <a:p>
            <a:pPr marL="0" indent="0">
              <a:buNone/>
            </a:pPr>
            <a:r>
              <a:rPr lang="tr-TR" sz="2400" dirty="0"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pt-BR" sz="2400" dirty="0">
                <a:latin typeface="Consolas" panose="020B0609020204030204" pitchFamily="49" charset="0"/>
              </a:rPr>
              <a:t>        Debug.Log("Horizontal:" + Input.GetAxis</a:t>
            </a:r>
            <a:r>
              <a:rPr lang="tr-TR" sz="2400" dirty="0" err="1">
                <a:latin typeface="Consolas" panose="020B0609020204030204" pitchFamily="49" charset="0"/>
              </a:rPr>
              <a:t>Raw</a:t>
            </a:r>
            <a:r>
              <a:rPr lang="pt-BR" sz="2400" dirty="0">
                <a:latin typeface="Consolas" panose="020B0609020204030204" pitchFamily="49" charset="0"/>
              </a:rPr>
              <a:t>("Horizontal"));</a:t>
            </a:r>
          </a:p>
          <a:p>
            <a:pPr marL="0" indent="0">
              <a:buNone/>
            </a:pPr>
            <a:r>
              <a:rPr lang="tr-TR" sz="2400" dirty="0">
                <a:latin typeface="Consolas" panose="020B0609020204030204" pitchFamily="49" charset="0"/>
              </a:rPr>
              <a:t>        </a:t>
            </a:r>
            <a:r>
              <a:rPr lang="tr-TR" sz="2400" dirty="0" err="1">
                <a:latin typeface="Consolas" panose="020B0609020204030204" pitchFamily="49" charset="0"/>
              </a:rPr>
              <a:t>Debug.Log</a:t>
            </a:r>
            <a:r>
              <a:rPr lang="tr-TR" sz="2400" dirty="0">
                <a:latin typeface="Consolas" panose="020B0609020204030204" pitchFamily="49" charset="0"/>
              </a:rPr>
              <a:t>("</a:t>
            </a:r>
            <a:r>
              <a:rPr lang="tr-TR" sz="2400" dirty="0" err="1">
                <a:latin typeface="Consolas" panose="020B0609020204030204" pitchFamily="49" charset="0"/>
              </a:rPr>
              <a:t>Vertical</a:t>
            </a:r>
            <a:r>
              <a:rPr lang="tr-TR" sz="2400" dirty="0">
                <a:latin typeface="Consolas" panose="020B0609020204030204" pitchFamily="49" charset="0"/>
              </a:rPr>
              <a:t>:" + </a:t>
            </a:r>
            <a:r>
              <a:rPr lang="tr-TR" sz="2400" dirty="0" err="1">
                <a:latin typeface="Consolas" panose="020B0609020204030204" pitchFamily="49" charset="0"/>
              </a:rPr>
              <a:t>Input.GetAxisRaw</a:t>
            </a:r>
            <a:r>
              <a:rPr lang="tr-TR" sz="2400" dirty="0">
                <a:latin typeface="Consolas" panose="020B0609020204030204" pitchFamily="49" charset="0"/>
              </a:rPr>
              <a:t>("</a:t>
            </a:r>
            <a:r>
              <a:rPr lang="tr-TR" sz="2400" dirty="0" err="1">
                <a:latin typeface="Consolas" panose="020B0609020204030204" pitchFamily="49" charset="0"/>
              </a:rPr>
              <a:t>Vertical</a:t>
            </a:r>
            <a:r>
              <a:rPr lang="tr-TR" sz="2400" dirty="0">
                <a:latin typeface="Consolas" panose="020B0609020204030204" pitchFamily="49" charset="0"/>
              </a:rPr>
              <a:t>"));</a:t>
            </a:r>
          </a:p>
          <a:p>
            <a:pPr marL="0" indent="0">
              <a:buNone/>
            </a:pPr>
            <a:r>
              <a:rPr lang="tr-TR" sz="2400" dirty="0">
                <a:latin typeface="Consolas" panose="020B0609020204030204" pitchFamily="49" charset="0"/>
              </a:rPr>
              <a:t>    }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898608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48">
            <a:extLst>
              <a:ext uri="{FF2B5EF4-FFF2-40B4-BE49-F238E27FC236}">
                <a16:creationId xmlns:a16="http://schemas.microsoft.com/office/drawing/2014/main" id="{AE7446D0-1ECD-41DE-B419-58C86D37E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6874" y="0"/>
            <a:ext cx="6519834" cy="6858000"/>
          </a:xfrm>
          <a:custGeom>
            <a:avLst/>
            <a:gdLst>
              <a:gd name="connsiteX0" fmla="*/ 3176153 w 6519834"/>
              <a:gd name="connsiteY0" fmla="*/ 0 h 6858000"/>
              <a:gd name="connsiteX1" fmla="*/ 6519834 w 6519834"/>
              <a:gd name="connsiteY1" fmla="*/ 0 h 6858000"/>
              <a:gd name="connsiteX2" fmla="*/ 6519834 w 6519834"/>
              <a:gd name="connsiteY2" fmla="*/ 6858000 h 6858000"/>
              <a:gd name="connsiteX3" fmla="*/ 0 w 651983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9834" h="6858000">
                <a:moveTo>
                  <a:pt x="3176153" y="0"/>
                </a:moveTo>
                <a:lnTo>
                  <a:pt x="6519834" y="0"/>
                </a:lnTo>
                <a:lnTo>
                  <a:pt x="65198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9898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2387BF3-D1BD-4539-AA9F-C80976A9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45810"/>
            <a:ext cx="6394450" cy="1355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/>
              <a:t>Proje çalıştırıldığında Mouse imlecinin bulunduğu konum Collider2D component’inin en ve boy değerlerinin tam ortasına gelecek şekilde konumlanmaktadır. </a:t>
            </a:r>
            <a:br>
              <a:rPr lang="en-US" sz="1800"/>
            </a:br>
            <a:r>
              <a:rPr lang="en-US" sz="1800"/>
              <a:t>Bu yüzden bu koordinat değerlerinin yarısına ihtiyacımız vardır.</a:t>
            </a:r>
          </a:p>
        </p:txBody>
      </p:sp>
      <p:sp>
        <p:nvSpPr>
          <p:cNvPr id="15" name="Freeform 44">
            <a:extLst>
              <a:ext uri="{FF2B5EF4-FFF2-40B4-BE49-F238E27FC236}">
                <a16:creationId xmlns:a16="http://schemas.microsoft.com/office/drawing/2014/main" id="{AC795A7F-5B31-4FB1-B065-3E746F34E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82160" cy="2130951"/>
          </a:xfrm>
          <a:custGeom>
            <a:avLst/>
            <a:gdLst>
              <a:gd name="connsiteX0" fmla="*/ 0 w 8682160"/>
              <a:gd name="connsiteY0" fmla="*/ 0 h 2130951"/>
              <a:gd name="connsiteX1" fmla="*/ 838200 w 8682160"/>
              <a:gd name="connsiteY1" fmla="*/ 0 h 2130951"/>
              <a:gd name="connsiteX2" fmla="*/ 3368820 w 8682160"/>
              <a:gd name="connsiteY2" fmla="*/ 0 h 2130951"/>
              <a:gd name="connsiteX3" fmla="*/ 3581400 w 8682160"/>
              <a:gd name="connsiteY3" fmla="*/ 0 h 2130951"/>
              <a:gd name="connsiteX4" fmla="*/ 4207020 w 8682160"/>
              <a:gd name="connsiteY4" fmla="*/ 0 h 2130951"/>
              <a:gd name="connsiteX5" fmla="*/ 4419600 w 8682160"/>
              <a:gd name="connsiteY5" fmla="*/ 0 h 2130951"/>
              <a:gd name="connsiteX6" fmla="*/ 4443641 w 8682160"/>
              <a:gd name="connsiteY6" fmla="*/ 0 h 2130951"/>
              <a:gd name="connsiteX7" fmla="*/ 5281841 w 8682160"/>
              <a:gd name="connsiteY7" fmla="*/ 0 h 2130951"/>
              <a:gd name="connsiteX8" fmla="*/ 5281841 w 8682160"/>
              <a:gd name="connsiteY8" fmla="*/ 478 h 2130951"/>
              <a:gd name="connsiteX9" fmla="*/ 7843960 w 8682160"/>
              <a:gd name="connsiteY9" fmla="*/ 478 h 2130951"/>
              <a:gd name="connsiteX10" fmla="*/ 8682160 w 8682160"/>
              <a:gd name="connsiteY10" fmla="*/ 478 h 2130951"/>
              <a:gd name="connsiteX11" fmla="*/ 7695472 w 8682160"/>
              <a:gd name="connsiteY11" fmla="*/ 2130951 h 2130951"/>
              <a:gd name="connsiteX12" fmla="*/ 6857272 w 8682160"/>
              <a:gd name="connsiteY12" fmla="*/ 2130951 h 2130951"/>
              <a:gd name="connsiteX13" fmla="*/ 4419600 w 8682160"/>
              <a:gd name="connsiteY13" fmla="*/ 2130951 h 2130951"/>
              <a:gd name="connsiteX14" fmla="*/ 4207020 w 8682160"/>
              <a:gd name="connsiteY14" fmla="*/ 2130951 h 2130951"/>
              <a:gd name="connsiteX15" fmla="*/ 3581400 w 8682160"/>
              <a:gd name="connsiteY15" fmla="*/ 2130951 h 2130951"/>
              <a:gd name="connsiteX16" fmla="*/ 3368820 w 8682160"/>
              <a:gd name="connsiteY16" fmla="*/ 2130951 h 2130951"/>
              <a:gd name="connsiteX17" fmla="*/ 838200 w 8682160"/>
              <a:gd name="connsiteY17" fmla="*/ 2130951 h 2130951"/>
              <a:gd name="connsiteX18" fmla="*/ 0 w 8682160"/>
              <a:gd name="connsiteY18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682160" h="2130951">
                <a:moveTo>
                  <a:pt x="0" y="0"/>
                </a:moveTo>
                <a:lnTo>
                  <a:pt x="838200" y="0"/>
                </a:lnTo>
                <a:lnTo>
                  <a:pt x="3368820" y="0"/>
                </a:lnTo>
                <a:lnTo>
                  <a:pt x="3581400" y="0"/>
                </a:lnTo>
                <a:lnTo>
                  <a:pt x="4207020" y="0"/>
                </a:lnTo>
                <a:lnTo>
                  <a:pt x="4419600" y="0"/>
                </a:lnTo>
                <a:lnTo>
                  <a:pt x="4443641" y="0"/>
                </a:lnTo>
                <a:lnTo>
                  <a:pt x="5281841" y="0"/>
                </a:lnTo>
                <a:lnTo>
                  <a:pt x="5281841" y="478"/>
                </a:lnTo>
                <a:lnTo>
                  <a:pt x="7843960" y="478"/>
                </a:lnTo>
                <a:lnTo>
                  <a:pt x="8682160" y="478"/>
                </a:lnTo>
                <a:lnTo>
                  <a:pt x="7695472" y="2130951"/>
                </a:lnTo>
                <a:lnTo>
                  <a:pt x="6857272" y="2130951"/>
                </a:lnTo>
                <a:lnTo>
                  <a:pt x="4419600" y="2130951"/>
                </a:lnTo>
                <a:lnTo>
                  <a:pt x="4207020" y="2130951"/>
                </a:lnTo>
                <a:lnTo>
                  <a:pt x="3581400" y="2130951"/>
                </a:lnTo>
                <a:lnTo>
                  <a:pt x="3368820" y="2130951"/>
                </a:lnTo>
                <a:lnTo>
                  <a:pt x="838200" y="2130951"/>
                </a:lnTo>
                <a:lnTo>
                  <a:pt x="0" y="213095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İçerik Yer Tutucusu 7" descr="yeşil, bakarken, fotoğraf, dik içeren bir resim&#10;&#10;Açıklama otomatik olarak oluşturuldu">
            <a:extLst>
              <a:ext uri="{FF2B5EF4-FFF2-40B4-BE49-F238E27FC236}">
                <a16:creationId xmlns:a16="http://schemas.microsoft.com/office/drawing/2014/main" id="{3DBC872E-EDBB-49B2-891A-12083F33AE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845" y="643467"/>
            <a:ext cx="2277978" cy="2705099"/>
          </a:xfrm>
          <a:prstGeom prst="rect">
            <a:avLst/>
          </a:prstGeom>
        </p:spPr>
      </p:pic>
      <p:sp>
        <p:nvSpPr>
          <p:cNvPr id="17" name="Freeform 45">
            <a:extLst>
              <a:ext uri="{FF2B5EF4-FFF2-40B4-BE49-F238E27FC236}">
                <a16:creationId xmlns:a16="http://schemas.microsoft.com/office/drawing/2014/main" id="{B9D8496E-C924-4F8E-A90C-022E2875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3319"/>
            <a:ext cx="6535924" cy="2174681"/>
          </a:xfrm>
          <a:custGeom>
            <a:avLst/>
            <a:gdLst>
              <a:gd name="connsiteX0" fmla="*/ 0 w 6535924"/>
              <a:gd name="connsiteY0" fmla="*/ 0 h 2174681"/>
              <a:gd name="connsiteX1" fmla="*/ 838200 w 6535924"/>
              <a:gd name="connsiteY1" fmla="*/ 0 h 2174681"/>
              <a:gd name="connsiteX2" fmla="*/ 5697724 w 6535924"/>
              <a:gd name="connsiteY2" fmla="*/ 0 h 2174681"/>
              <a:gd name="connsiteX3" fmla="*/ 6535924 w 6535924"/>
              <a:gd name="connsiteY3" fmla="*/ 0 h 2174681"/>
              <a:gd name="connsiteX4" fmla="*/ 5528762 w 6535924"/>
              <a:gd name="connsiteY4" fmla="*/ 2174681 h 2174681"/>
              <a:gd name="connsiteX5" fmla="*/ 4690562 w 6535924"/>
              <a:gd name="connsiteY5" fmla="*/ 2174681 h 2174681"/>
              <a:gd name="connsiteX6" fmla="*/ 967037 w 6535924"/>
              <a:gd name="connsiteY6" fmla="*/ 2174681 h 2174681"/>
              <a:gd name="connsiteX7" fmla="*/ 838200 w 6535924"/>
              <a:gd name="connsiteY7" fmla="*/ 2174681 h 2174681"/>
              <a:gd name="connsiteX8" fmla="*/ 128837 w 6535924"/>
              <a:gd name="connsiteY8" fmla="*/ 2174681 h 2174681"/>
              <a:gd name="connsiteX9" fmla="*/ 0 w 6535924"/>
              <a:gd name="connsiteY9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35924" h="2174681">
                <a:moveTo>
                  <a:pt x="0" y="0"/>
                </a:moveTo>
                <a:lnTo>
                  <a:pt x="838200" y="0"/>
                </a:lnTo>
                <a:lnTo>
                  <a:pt x="5697724" y="0"/>
                </a:lnTo>
                <a:lnTo>
                  <a:pt x="6535924" y="0"/>
                </a:lnTo>
                <a:lnTo>
                  <a:pt x="5528762" y="2174681"/>
                </a:lnTo>
                <a:lnTo>
                  <a:pt x="4690562" y="2174681"/>
                </a:lnTo>
                <a:lnTo>
                  <a:pt x="967037" y="2174681"/>
                </a:lnTo>
                <a:lnTo>
                  <a:pt x="838200" y="2174681"/>
                </a:lnTo>
                <a:lnTo>
                  <a:pt x="128837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İçerik Yer Tutucusu 5" descr="kuş içeren bir resim&#10;&#10;Açıklama otomatik olarak oluşturuldu">
            <a:extLst>
              <a:ext uri="{FF2B5EF4-FFF2-40B4-BE49-F238E27FC236}">
                <a16:creationId xmlns:a16="http://schemas.microsoft.com/office/drawing/2014/main" id="{B81D018F-6AAB-4AA5-96A0-785860545C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" b="6410"/>
          <a:stretch/>
        </p:blipFill>
        <p:spPr>
          <a:xfrm>
            <a:off x="7613650" y="3608516"/>
            <a:ext cx="3628024" cy="26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0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4F1CDEA-DB43-4697-8A16-84E92900F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67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18" name="Rectangle 9">
            <a:extLst>
              <a:ext uri="{FF2B5EF4-FFF2-40B4-BE49-F238E27FC236}">
                <a16:creationId xmlns:a16="http://schemas.microsoft.com/office/drawing/2014/main" id="{F40CA114-B78B-4E3B-A785-96745276B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92000" cy="22855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845148B-88A1-4D92-B6E5-0126BE624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431" y="5091762"/>
            <a:ext cx="5906899" cy="12645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tr-TR" sz="6000" dirty="0"/>
              <a:t>Klavyeden sırasıyla </a:t>
            </a:r>
            <a:r>
              <a:rPr lang="tr-TR" sz="6000" dirty="0">
                <a:sym typeface="Wingdings" panose="05000000000000000000" pitchFamily="2" charset="2"/>
              </a:rPr>
              <a:t>    tuşlarına basıldığında</a:t>
            </a:r>
            <a:endParaRPr lang="en-US" sz="6000" dirty="0"/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54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7C239BF-031C-4FEC-ACA1-BC9214C2A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Input</a:t>
            </a:r>
            <a:r>
              <a:rPr lang="tr-T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GetButton</a:t>
            </a:r>
            <a:r>
              <a:rPr lang="tr-T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Metotları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İçerik Yer Tutucusu 5" descr="Klavye">
            <a:extLst>
              <a:ext uri="{FF2B5EF4-FFF2-40B4-BE49-F238E27FC236}">
                <a16:creationId xmlns:a16="http://schemas.microsoft.com/office/drawing/2014/main" id="{53EC6A7B-2DDA-4297-9762-CA03C3F5B4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875B65E-18A4-4610-92F0-42D7842E14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7515" y="2022601"/>
            <a:ext cx="7584745" cy="41543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tr-TR" sz="2000" dirty="0"/>
              <a:t>Klavyeden ya da fareden bir tuşa basmak</a:t>
            </a:r>
            <a:r>
              <a:rPr lang="en-US" sz="2000" dirty="0"/>
              <a:t> </a:t>
            </a:r>
            <a:r>
              <a:rPr lang="en-US" sz="2000" dirty="0" err="1"/>
              <a:t>iki</a:t>
            </a:r>
            <a:r>
              <a:rPr lang="en-US" sz="2000" dirty="0"/>
              <a:t> </a:t>
            </a:r>
            <a:r>
              <a:rPr lang="en-US" sz="2000" dirty="0" err="1"/>
              <a:t>adımda</a:t>
            </a:r>
            <a:r>
              <a:rPr lang="en-US" sz="2000" dirty="0"/>
              <a:t> </a:t>
            </a:r>
            <a:r>
              <a:rPr lang="en-US" sz="2000" dirty="0" err="1"/>
              <a:t>gerçekleşir</a:t>
            </a:r>
            <a:r>
              <a:rPr lang="en-US" sz="2000" dirty="0"/>
              <a:t>:</a:t>
            </a:r>
          </a:p>
          <a:p>
            <a:pPr lvl="1"/>
            <a:r>
              <a:rPr lang="tr-TR" sz="2000" dirty="0" err="1"/>
              <a:t>GetButton</a:t>
            </a:r>
            <a:r>
              <a:rPr lang="tr-TR" sz="2000" dirty="0"/>
              <a:t>: İlgili tuşa basılı tutulup tutulmadığını kontrol eder.</a:t>
            </a:r>
          </a:p>
          <a:p>
            <a:pPr lvl="1"/>
            <a:r>
              <a:rPr lang="en-US" sz="2000" dirty="0" err="1"/>
              <a:t>GetButtonDown</a:t>
            </a:r>
            <a:r>
              <a:rPr lang="en-US" sz="2000" dirty="0"/>
              <a:t>: </a:t>
            </a:r>
            <a:r>
              <a:rPr lang="en-US" sz="2000" dirty="0" err="1"/>
              <a:t>Tuşa</a:t>
            </a:r>
            <a:r>
              <a:rPr lang="en-US" sz="2000" dirty="0"/>
              <a:t> bas</a:t>
            </a:r>
            <a:r>
              <a:rPr lang="tr-TR" sz="2000" dirty="0"/>
              <a:t>tığımız </a:t>
            </a:r>
            <a:r>
              <a:rPr lang="en-US" sz="2000" dirty="0"/>
              <a:t>an</a:t>
            </a:r>
            <a:r>
              <a:rPr lang="tr-TR" sz="2000" dirty="0"/>
              <a:t>da </a:t>
            </a:r>
            <a:r>
              <a:rPr lang="en-US" sz="2000" dirty="0" err="1"/>
              <a:t>gerçekleşen</a:t>
            </a:r>
            <a:r>
              <a:rPr lang="en-US" sz="2000" dirty="0"/>
              <a:t> </a:t>
            </a:r>
            <a:r>
              <a:rPr lang="en-US" sz="2000" dirty="0" err="1"/>
              <a:t>metottur</a:t>
            </a:r>
            <a:r>
              <a:rPr lang="en-US" sz="2000" dirty="0"/>
              <a:t>.</a:t>
            </a:r>
          </a:p>
          <a:p>
            <a:pPr lvl="1"/>
            <a:r>
              <a:rPr lang="en-US" sz="2000" dirty="0" err="1"/>
              <a:t>GetButtonUp</a:t>
            </a:r>
            <a:r>
              <a:rPr lang="en-US" sz="2000" dirty="0"/>
              <a:t>: </a:t>
            </a:r>
            <a:r>
              <a:rPr lang="en-US" sz="2000" dirty="0" err="1"/>
              <a:t>Tuşu</a:t>
            </a:r>
            <a:r>
              <a:rPr lang="en-US" sz="2000" dirty="0"/>
              <a:t> </a:t>
            </a:r>
            <a:r>
              <a:rPr lang="en-US" sz="2000" dirty="0" err="1"/>
              <a:t>bıraktığımız</a:t>
            </a:r>
            <a:r>
              <a:rPr lang="en-US" sz="2000" dirty="0"/>
              <a:t> an </a:t>
            </a:r>
            <a:r>
              <a:rPr lang="en-US" sz="2000" dirty="0" err="1"/>
              <a:t>gerçekleşen</a:t>
            </a:r>
            <a:r>
              <a:rPr lang="en-US" sz="2000" dirty="0"/>
              <a:t> </a:t>
            </a:r>
            <a:r>
              <a:rPr lang="en-US" sz="2000" dirty="0" err="1"/>
              <a:t>metottur</a:t>
            </a:r>
            <a:r>
              <a:rPr lang="en-US" sz="2000" dirty="0"/>
              <a:t>.</a:t>
            </a:r>
            <a:endParaRPr lang="tr-TR" sz="2000" dirty="0"/>
          </a:p>
          <a:p>
            <a:r>
              <a:rPr lang="tr-TR" sz="2400" dirty="0"/>
              <a:t>Kullanımı: </a:t>
            </a:r>
          </a:p>
          <a:p>
            <a:pPr lvl="1"/>
            <a:r>
              <a:rPr lang="tr-TR" sz="2000" dirty="0" err="1"/>
              <a:t>Input.GetButton</a:t>
            </a:r>
            <a:r>
              <a:rPr lang="tr-TR" sz="2000" dirty="0"/>
              <a:t>( "Önceden Belirtilmiş Tuşun Özel Adı" : </a:t>
            </a:r>
            <a:r>
              <a:rPr lang="tr-TR" sz="2000" dirty="0" err="1"/>
              <a:t>String</a:t>
            </a:r>
            <a:r>
              <a:rPr lang="tr-TR" sz="2000" dirty="0"/>
              <a:t> )</a:t>
            </a:r>
          </a:p>
          <a:p>
            <a:r>
              <a:rPr lang="tr-TR" sz="2400" dirty="0"/>
              <a:t>Ör:</a:t>
            </a:r>
          </a:p>
          <a:p>
            <a:pPr lvl="1"/>
            <a:r>
              <a:rPr lang="tr-TR" sz="2000" dirty="0" err="1"/>
              <a:t>Input.GetButtonDown</a:t>
            </a:r>
            <a:r>
              <a:rPr lang="tr-TR" sz="2000" dirty="0"/>
              <a:t>("Fire1") Farenin sol tuşuna veya CTRL tuşuna basıldığı anda </a:t>
            </a:r>
            <a:r>
              <a:rPr lang="tr-TR" sz="2000" dirty="0" err="1"/>
              <a:t>true</a:t>
            </a:r>
            <a:r>
              <a:rPr lang="tr-TR" sz="2000" dirty="0"/>
              <a:t> değerini döndürür.</a:t>
            </a:r>
          </a:p>
          <a:p>
            <a:pPr lvl="1"/>
            <a:r>
              <a:rPr lang="tr-TR" sz="2000" dirty="0" err="1"/>
              <a:t>Input.GetButtonUp</a:t>
            </a:r>
            <a:r>
              <a:rPr lang="tr-TR" sz="2000" dirty="0"/>
              <a:t>("Fire1") Farenin sol tuşu veya CTRL tuşu bırakıldığı anda </a:t>
            </a:r>
            <a:r>
              <a:rPr lang="tr-TR" sz="2000" dirty="0" err="1"/>
              <a:t>true</a:t>
            </a:r>
            <a:r>
              <a:rPr lang="tr-TR" sz="2000" dirty="0"/>
              <a:t> değerini döndürür.</a:t>
            </a:r>
          </a:p>
          <a:p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2371421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84122E11-FA4E-4336-B537-1A116B2F4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447741"/>
            <a:ext cx="4278623" cy="1645919"/>
          </a:xfrm>
        </p:spPr>
        <p:txBody>
          <a:bodyPr>
            <a:normAutofit/>
          </a:bodyPr>
          <a:lstStyle/>
          <a:p>
            <a:r>
              <a:rPr lang="tr-TR" sz="4000" dirty="0" err="1"/>
              <a:t>Input</a:t>
            </a:r>
            <a:r>
              <a:rPr lang="tr-TR" sz="4000" dirty="0"/>
              <a:t> </a:t>
            </a:r>
            <a:r>
              <a:rPr lang="tr-TR" sz="4000" dirty="0" err="1"/>
              <a:t>GetButton</a:t>
            </a:r>
            <a:endParaRPr lang="tr-TR" sz="40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D93FD3-7DF2-4DC8-BD55-8B2EB5F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579"/>
            <a:ext cx="8109718" cy="4604421"/>
          </a:xfrm>
          <a:custGeom>
            <a:avLst/>
            <a:gdLst>
              <a:gd name="connsiteX0" fmla="*/ 7381313 w 8109718"/>
              <a:gd name="connsiteY0" fmla="*/ 1839459 h 4604421"/>
              <a:gd name="connsiteX1" fmla="*/ 7381313 w 8109718"/>
              <a:gd name="connsiteY1" fmla="*/ 1853646 h 4604421"/>
              <a:gd name="connsiteX2" fmla="*/ 7379359 w 8109718"/>
              <a:gd name="connsiteY2" fmla="*/ 1846552 h 4604421"/>
              <a:gd name="connsiteX3" fmla="*/ 1321854 w 8109718"/>
              <a:gd name="connsiteY3" fmla="*/ 0 h 4604421"/>
              <a:gd name="connsiteX4" fmla="*/ 5365317 w 8109718"/>
              <a:gd name="connsiteY4" fmla="*/ 0 h 4604421"/>
              <a:gd name="connsiteX5" fmla="*/ 5985373 w 8109718"/>
              <a:gd name="connsiteY5" fmla="*/ 365439 h 4604421"/>
              <a:gd name="connsiteX6" fmla="*/ 8011470 w 8109718"/>
              <a:gd name="connsiteY6" fmla="*/ 3854515 h 4604421"/>
              <a:gd name="connsiteX7" fmla="*/ 8011470 w 8109718"/>
              <a:gd name="connsiteY7" fmla="*/ 4567993 h 4604421"/>
              <a:gd name="connsiteX8" fmla="*/ 7998115 w 8109718"/>
              <a:gd name="connsiteY8" fmla="*/ 4590992 h 4604421"/>
              <a:gd name="connsiteX9" fmla="*/ 7990317 w 8109718"/>
              <a:gd name="connsiteY9" fmla="*/ 4604421 h 4604421"/>
              <a:gd name="connsiteX10" fmla="*/ 0 w 8109718"/>
              <a:gd name="connsiteY10" fmla="*/ 4604421 h 4604421"/>
              <a:gd name="connsiteX11" fmla="*/ 0 w 8109718"/>
              <a:gd name="connsiteY11" fmla="*/ 1564110 h 4604421"/>
              <a:gd name="connsiteX12" fmla="*/ 27177 w 8109718"/>
              <a:gd name="connsiteY12" fmla="*/ 1517107 h 4604421"/>
              <a:gd name="connsiteX13" fmla="*/ 693065 w 8109718"/>
              <a:gd name="connsiteY13" fmla="*/ 365439 h 4604421"/>
              <a:gd name="connsiteX14" fmla="*/ 1321854 w 8109718"/>
              <a:gd name="connsiteY14" fmla="*/ 0 h 460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604421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98115" y="4590992"/>
                </a:cubicBezTo>
                <a:lnTo>
                  <a:pt x="7990317" y="4604421"/>
                </a:lnTo>
                <a:lnTo>
                  <a:pt x="0" y="4604421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956571CF-1434-4180-A385-D4AC63B6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827416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9D0EF7D-8D7F-4A18-A68B-92E2D4487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825104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70F868-28FE-4B38-8FC7-E9C841B83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567451"/>
            <a:ext cx="1128382" cy="847206"/>
            <a:chOff x="5307830" y="325570"/>
            <a:chExt cx="1128382" cy="847206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E5BF88F-B1F5-4A09-887A-B5CA246CA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D8984A5C-991A-40D3-A4C9-7E0DCA2A7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3FB7F48-2380-4743-A812-6DCCF783F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3" y="4244642"/>
            <a:ext cx="8375349" cy="3093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void</a:t>
            </a: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 Update()</a:t>
            </a:r>
          </a:p>
          <a:p>
            <a:pPr marL="0" indent="0">
              <a:buNone/>
            </a:pP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tr-T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Debug.Log</a:t>
            </a: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("</a:t>
            </a:r>
            <a:r>
              <a:rPr lang="tr-T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Getbutton</a:t>
            </a: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" + </a:t>
            </a:r>
            <a:r>
              <a:rPr lang="tr-T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Input.GetButton</a:t>
            </a: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("Fire1"));</a:t>
            </a:r>
          </a:p>
          <a:p>
            <a:pPr marL="0" indent="0">
              <a:buNone/>
            </a:pP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tr-T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Debug.Log</a:t>
            </a: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("</a:t>
            </a:r>
            <a:r>
              <a:rPr lang="tr-T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GetButtonDown</a:t>
            </a: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" + </a:t>
            </a:r>
            <a:r>
              <a:rPr lang="tr-T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Input.GetButtonDown</a:t>
            </a: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("Fire1"));</a:t>
            </a:r>
          </a:p>
          <a:p>
            <a:pPr marL="0" indent="0">
              <a:buNone/>
            </a:pP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tr-T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Debug.Log</a:t>
            </a: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("</a:t>
            </a:r>
            <a:r>
              <a:rPr lang="tr-T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GetButtonUp</a:t>
            </a: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" + </a:t>
            </a:r>
            <a:r>
              <a:rPr lang="tr-T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Input.GetButtonUp</a:t>
            </a: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("Fire1"));</a:t>
            </a:r>
          </a:p>
          <a:p>
            <a:pPr marL="0" indent="0">
              <a:buNone/>
            </a:pPr>
            <a:r>
              <a:rPr lang="tr-TR" sz="16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  <a:endParaRPr lang="tr-T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328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D4AB8EA-6B27-4E6B-8B82-B2BB83924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640254"/>
            <a:ext cx="5319433" cy="207633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tr-TR" sz="4800" dirty="0"/>
              <a:t>Mouse Sol Tuşuna veya Klavyeden </a:t>
            </a:r>
            <a:r>
              <a:rPr lang="tr-TR" sz="4800" dirty="0" err="1"/>
              <a:t>Ctrl</a:t>
            </a:r>
            <a:r>
              <a:rPr lang="tr-TR" sz="4800" dirty="0"/>
              <a:t> tuşuna basıldığında </a:t>
            </a:r>
            <a:r>
              <a:rPr lang="tr-TR" sz="4800" dirty="0" err="1"/>
              <a:t>Log’lar</a:t>
            </a:r>
            <a:endParaRPr lang="en-US" sz="4800" dirty="0"/>
          </a:p>
        </p:txBody>
      </p:sp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İçerik Yer Tutucusu 4" descr="ekran görüntüsü, bilgisayar içeren bir resim&#10;&#10;Açıklama otomatik olarak oluşturuldu">
            <a:extLst>
              <a:ext uri="{FF2B5EF4-FFF2-40B4-BE49-F238E27FC236}">
                <a16:creationId xmlns:a16="http://schemas.microsoft.com/office/drawing/2014/main" id="{83D81B6B-9813-4552-86E8-662F4E909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8" b="3"/>
          <a:stretch/>
        </p:blipFill>
        <p:spPr>
          <a:xfrm>
            <a:off x="20" y="10"/>
            <a:ext cx="5234499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56642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1FA3C51-7166-4A13-A713-AF976C547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dirty="0" err="1"/>
              <a:t>GetKey</a:t>
            </a:r>
            <a:endParaRPr lang="tr-TR" dirty="0"/>
          </a:p>
        </p:txBody>
      </p:sp>
      <p:pic>
        <p:nvPicPr>
          <p:cNvPr id="7" name="Graphic 6" descr="Dikkatli Kedi">
            <a:extLst>
              <a:ext uri="{FF2B5EF4-FFF2-40B4-BE49-F238E27FC236}">
                <a16:creationId xmlns:a16="http://schemas.microsoft.com/office/drawing/2014/main" id="{2F4E2713-C012-4E75-BB4A-6249E3ACF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AC79B9-617D-4ED0-8790-CD46E9BB0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tr-TR" sz="2000"/>
              <a:t>Bu fonksiyonda klavyedeki tüm tuşların basılma durumunu kontrol edebiliriz.</a:t>
            </a:r>
          </a:p>
          <a:p>
            <a:r>
              <a:rPr lang="tr-TR" sz="2000"/>
              <a:t>Kullanımı:</a:t>
            </a:r>
          </a:p>
          <a:p>
            <a:pPr lvl="1"/>
            <a:r>
              <a:rPr lang="tr-TR" sz="2000"/>
              <a:t>Input.GetKey( tusKodu : KeyCode )</a:t>
            </a:r>
          </a:p>
          <a:p>
            <a:pPr lvl="1"/>
            <a:r>
              <a:rPr lang="tr-TR" sz="2000"/>
              <a:t>KeyCode tuş kodu Esc tuşu için KeyCode.Escape, Home tuşu için KeyCode.Home, A tuşu için KeyCode.A vb. gibidir.</a:t>
            </a:r>
          </a:p>
          <a:p>
            <a:r>
              <a:rPr lang="tr-TR" sz="2000"/>
              <a:t>Bu işlem ilgili tuşa basılı tutulduğu sürece gerçekleşir. </a:t>
            </a:r>
          </a:p>
          <a:p>
            <a:r>
              <a:rPr lang="tr-TR" sz="2000"/>
              <a:t>Input.GetKeyDown tuşa basıldığı an, Input.GetKeyUp ile tuş bırakıldığı an true değerler döndürür.</a:t>
            </a:r>
          </a:p>
          <a:p>
            <a:pPr marL="0" indent="0">
              <a:buNone/>
            </a:pPr>
            <a:endParaRPr lang="tr-TR" sz="2000"/>
          </a:p>
        </p:txBody>
      </p:sp>
    </p:spTree>
    <p:extLst>
      <p:ext uri="{BB962C8B-B14F-4D97-AF65-F5344CB8AC3E}">
        <p14:creationId xmlns:p14="http://schemas.microsoft.com/office/powerpoint/2010/main" val="2702424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5">
            <a:extLst>
              <a:ext uri="{FF2B5EF4-FFF2-40B4-BE49-F238E27FC236}">
                <a16:creationId xmlns:a16="http://schemas.microsoft.com/office/drawing/2014/main" id="{2EF50343-1211-4C64-AEB8-B9066AD20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tr-TR" sz="3600" dirty="0" err="1"/>
              <a:t>GetKeyDown</a:t>
            </a:r>
            <a:r>
              <a:rPr lang="tr-TR" sz="3600" dirty="0"/>
              <a:t> </a:t>
            </a:r>
            <a:r>
              <a:rPr lang="tr-TR" sz="3600" dirty="0" err="1"/>
              <a:t>Metotu</a:t>
            </a:r>
            <a:r>
              <a:rPr lang="tr-TR" sz="3600" dirty="0"/>
              <a:t> ile Yukarı Ok ve Aşağı Ok Tuşlarına Basılması</a:t>
            </a:r>
            <a:endParaRPr lang="en-US" sz="36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A3D74B6-888C-45F9-98DE-E5D956B1B0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241667"/>
            <a:ext cx="12191980" cy="3227288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F6123767-35EE-486A-9532-D62456B52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500" dirty="0"/>
              <a:t>void Update()</a:t>
            </a:r>
          </a:p>
          <a:p>
            <a:pPr marL="0"/>
            <a:r>
              <a:rPr lang="en-US" sz="1500" dirty="0"/>
              <a:t>    {</a:t>
            </a:r>
          </a:p>
          <a:p>
            <a:pPr marL="0"/>
            <a:r>
              <a:rPr lang="en-US" sz="1500" dirty="0"/>
              <a:t>        if (</a:t>
            </a:r>
            <a:r>
              <a:rPr lang="en-US" sz="1500" dirty="0" err="1"/>
              <a:t>Input.GetKeyDown</a:t>
            </a:r>
            <a:r>
              <a:rPr lang="en-US" sz="1500" dirty="0"/>
              <a:t>(</a:t>
            </a:r>
            <a:r>
              <a:rPr lang="en-US" sz="1500" dirty="0" err="1"/>
              <a:t>KeyCode.UpArrow</a:t>
            </a:r>
            <a:r>
              <a:rPr lang="en-US" sz="1500" dirty="0"/>
              <a:t>))</a:t>
            </a:r>
          </a:p>
          <a:p>
            <a:pPr marL="0"/>
            <a:r>
              <a:rPr lang="en-US" sz="1500" dirty="0"/>
              <a:t>            </a:t>
            </a:r>
            <a:r>
              <a:rPr lang="en-US" sz="1500" dirty="0" err="1"/>
              <a:t>Debug.Log</a:t>
            </a:r>
            <a:r>
              <a:rPr lang="en-US" sz="1500" dirty="0"/>
              <a:t>("</a:t>
            </a:r>
            <a:r>
              <a:rPr lang="en-US" sz="1500" dirty="0" err="1"/>
              <a:t>Yukarı</a:t>
            </a:r>
            <a:r>
              <a:rPr lang="en-US" sz="1500" dirty="0"/>
              <a:t> ok </a:t>
            </a:r>
            <a:r>
              <a:rPr lang="en-US" sz="1500" dirty="0" err="1"/>
              <a:t>tuşuna</a:t>
            </a:r>
            <a:r>
              <a:rPr lang="en-US" sz="1500" dirty="0"/>
              <a:t> </a:t>
            </a:r>
            <a:r>
              <a:rPr lang="en-US" sz="1500" dirty="0" err="1"/>
              <a:t>basıldı</a:t>
            </a:r>
            <a:r>
              <a:rPr lang="en-US" sz="1500" dirty="0"/>
              <a:t>");</a:t>
            </a:r>
          </a:p>
          <a:p>
            <a:pPr marL="0"/>
            <a:r>
              <a:rPr lang="en-US" sz="1500" dirty="0"/>
              <a:t>        if (</a:t>
            </a:r>
            <a:r>
              <a:rPr lang="en-US" sz="1500" dirty="0" err="1"/>
              <a:t>Input.GetKeyDown</a:t>
            </a:r>
            <a:r>
              <a:rPr lang="en-US" sz="1500" dirty="0"/>
              <a:t>(</a:t>
            </a:r>
            <a:r>
              <a:rPr lang="en-US" sz="1500" dirty="0" err="1"/>
              <a:t>KeyCode.DownArrow</a:t>
            </a:r>
            <a:r>
              <a:rPr lang="en-US" sz="1500" dirty="0"/>
              <a:t>))</a:t>
            </a:r>
          </a:p>
          <a:p>
            <a:pPr marL="0"/>
            <a:r>
              <a:rPr lang="en-US" sz="1500" dirty="0"/>
              <a:t>            </a:t>
            </a:r>
            <a:r>
              <a:rPr lang="en-US" sz="1500" dirty="0" err="1"/>
              <a:t>Debug.Log</a:t>
            </a:r>
            <a:r>
              <a:rPr lang="en-US" sz="1500" dirty="0"/>
              <a:t>("</a:t>
            </a:r>
            <a:r>
              <a:rPr lang="en-US" sz="1500" dirty="0" err="1"/>
              <a:t>Aşağı</a:t>
            </a:r>
            <a:r>
              <a:rPr lang="en-US" sz="1500" dirty="0"/>
              <a:t> ok </a:t>
            </a:r>
            <a:r>
              <a:rPr lang="en-US" sz="1500" dirty="0" err="1"/>
              <a:t>tuşuna</a:t>
            </a:r>
            <a:r>
              <a:rPr lang="en-US" sz="1500" dirty="0"/>
              <a:t> </a:t>
            </a:r>
            <a:r>
              <a:rPr lang="en-US" sz="1500" dirty="0" err="1"/>
              <a:t>basıldı</a:t>
            </a:r>
            <a:r>
              <a:rPr lang="en-US" sz="1500" dirty="0"/>
              <a:t>");</a:t>
            </a:r>
          </a:p>
          <a:p>
            <a:pPr marL="0"/>
            <a:r>
              <a:rPr lang="en-US" sz="15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692086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0F8CAD3-C1A3-48D3-AD0A-95ECB349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234" y="2073715"/>
            <a:ext cx="6935759" cy="29930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Klavye</a:t>
            </a: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Tuşları</a:t>
            </a: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sz="6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ile</a:t>
            </a: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Objeyi</a:t>
            </a: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Kontrol</a:t>
            </a:r>
            <a:r>
              <a:rPr lang="en-US" sz="6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Etmek</a:t>
            </a:r>
            <a:endParaRPr lang="en-US" sz="6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1883640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5066757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64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İçerik Yer Tutucusu 8" descr="Topaç">
            <a:extLst>
              <a:ext uri="{FF2B5EF4-FFF2-40B4-BE49-F238E27FC236}">
                <a16:creationId xmlns:a16="http://schemas.microsoft.com/office/drawing/2014/main" id="{7BB07CF2-7573-4E5C-8B6C-103F36F3DF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7" r="1" b="1"/>
          <a:stretch/>
        </p:blipFill>
        <p:spPr>
          <a:xfrm>
            <a:off x="603671" y="-1"/>
            <a:ext cx="11588329" cy="685799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aşlık 3">
            <a:extLst>
              <a:ext uri="{FF2B5EF4-FFF2-40B4-BE49-F238E27FC236}">
                <a16:creationId xmlns:a16="http://schemas.microsoft.com/office/drawing/2014/main" id="{8D22CE42-E798-4AAB-ABB2-68FFE4406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3874686" cy="2147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dirty="0" err="1">
                <a:solidFill>
                  <a:schemeClr val="bg1"/>
                </a:solidFill>
              </a:rPr>
              <a:t>UzayGemisiKontrol.cs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E0EC740-1867-4DD9-AACE-18F88120A1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6649" y="3379979"/>
            <a:ext cx="3874685" cy="31863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tr-TR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</a:t>
            </a: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float</a:t>
            </a: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hareketgucu</a:t>
            </a:r>
            <a:r>
              <a:rPr lang="tr-TR" sz="1800" dirty="0">
                <a:solidFill>
                  <a:schemeClr val="bg1"/>
                </a:solidFill>
                <a:latin typeface="Consolas" panose="020B0609020204030204" pitchFamily="49" charset="0"/>
              </a:rPr>
              <a:t> = 10;</a:t>
            </a:r>
          </a:p>
          <a:p>
            <a:r>
              <a:rPr lang="en-US" sz="1800" dirty="0" err="1">
                <a:solidFill>
                  <a:schemeClr val="bg1"/>
                </a:solidFill>
              </a:rPr>
              <a:t>Öncelikle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hareket</a:t>
            </a:r>
            <a:r>
              <a:rPr lang="tr-TR" sz="1800" dirty="0">
                <a:solidFill>
                  <a:schemeClr val="bg1"/>
                </a:solidFill>
              </a:rPr>
              <a:t>in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hızını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belirleriz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</a:p>
          <a:p>
            <a:r>
              <a:rPr lang="en-US" sz="1800" dirty="0" err="1">
                <a:solidFill>
                  <a:schemeClr val="bg1"/>
                </a:solidFill>
              </a:rPr>
              <a:t>Hızın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sahip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olmasını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istediğimiz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değeri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deneyerek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bulabiliriz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</a:p>
          <a:p>
            <a:r>
              <a:rPr lang="en-US" sz="1800" dirty="0" err="1">
                <a:solidFill>
                  <a:schemeClr val="bg1"/>
                </a:solidFill>
              </a:rPr>
              <a:t>Hız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çarpanı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oyun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oynama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sırasında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değişmeyeceği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için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onu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sabit</a:t>
            </a:r>
            <a:r>
              <a:rPr lang="en-US" sz="1800" dirty="0">
                <a:solidFill>
                  <a:schemeClr val="bg1"/>
                </a:solidFill>
              </a:rPr>
              <a:t> (const) </a:t>
            </a:r>
            <a:r>
              <a:rPr lang="en-US" sz="1800" dirty="0" err="1">
                <a:solidFill>
                  <a:schemeClr val="bg1"/>
                </a:solidFill>
              </a:rPr>
              <a:t>olarak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tanımlayabiliriz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838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87A57295-2710-4920-B99A-4D1FA03A6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78067929-4D33-4306-9E2F-67C49CDDB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00" y="465745"/>
            <a:ext cx="11125200" cy="5639435"/>
          </a:xfrm>
          <a:prstGeom prst="rect">
            <a:avLst/>
          </a:prstGeom>
          <a:solidFill>
            <a:schemeClr val="tx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aşlık 3">
            <a:extLst>
              <a:ext uri="{FF2B5EF4-FFF2-40B4-BE49-F238E27FC236}">
                <a16:creationId xmlns:a16="http://schemas.microsoft.com/office/drawing/2014/main" id="{5C593C32-7DB6-45DA-9CDA-5A951404A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027"/>
            <a:ext cx="3494362" cy="4782873"/>
          </a:xfrm>
        </p:spPr>
        <p:txBody>
          <a:bodyPr>
            <a:normAutofit/>
          </a:bodyPr>
          <a:lstStyle/>
          <a:p>
            <a:pPr algn="r"/>
            <a:r>
              <a:rPr lang="tr-TR" sz="2800" dirty="0" err="1">
                <a:solidFill>
                  <a:schemeClr val="bg1"/>
                </a:solidFill>
              </a:rPr>
              <a:t>UzayGemisiKontrol.cs</a:t>
            </a:r>
            <a:endParaRPr lang="tr-TR" sz="2800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7E822CB2-15E7-404E-B89E-70A6DBA07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362" y="894027"/>
            <a:ext cx="7326037" cy="478287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>
                <a:solidFill>
                  <a:srgbClr val="0000FF"/>
                </a:solidFill>
                <a:latin typeface="Consolas" panose="020B0609020204030204" pitchFamily="49" charset="0"/>
              </a:rPr>
              <a:t>Update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endParaRPr lang="tr-T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Vector3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transform.position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yatayInput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Input.GetAxis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tr-T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Horizontal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dikeyInput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Input.GetAxis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tr-T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Vertical</a:t>
            </a:r>
            <a:r>
              <a:rPr lang="tr-TR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yatayInput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!= 0)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position.x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yatayInput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hareketgucu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Time.deltaTime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dikeyInput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!= 0)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position.y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dikeyInput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hareketgucu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Time.deltaTime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transform.position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</a:t>
            </a: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049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ekran görüntüsü, ekran, siyah, oturma içeren bir resim&#10;&#10;Açıklama otomatik olarak oluşturuldu">
            <a:extLst>
              <a:ext uri="{FF2B5EF4-FFF2-40B4-BE49-F238E27FC236}">
                <a16:creationId xmlns:a16="http://schemas.microsoft.com/office/drawing/2014/main" id="{FC7CC67C-AB26-4EC7-879B-D70639551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55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6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FB19E7E-AB0C-45C6-B50D-77D5A68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4260" y="785611"/>
            <a:ext cx="5992540" cy="13148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Box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Collider2D</a:t>
            </a:r>
            <a:r>
              <a:rPr lang="tr-T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k</a:t>
            </a:r>
            <a:r>
              <a:rPr lang="tr-TR" sz="4000" dirty="0"/>
              <a:t>oordinat d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eğerlerini</a:t>
            </a:r>
            <a:r>
              <a:rPr lang="tr-T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 yarısını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</a:t>
            </a:r>
            <a:r>
              <a:rPr lang="tr-T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alım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C51ABB9-7CFA-4D86-9AC6-E555ED98C1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88976" y="2562402"/>
            <a:ext cx="7403024" cy="44358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HareketKontrol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MonoBehaviour</a:t>
            </a:r>
            <a:endParaRPr lang="tr-T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colliderBoyYarim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colliderEnYarim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>
                <a:solidFill>
                  <a:srgbClr val="0000FF"/>
                </a:solidFill>
                <a:latin typeface="Consolas" panose="020B0609020204030204" pitchFamily="49" charset="0"/>
              </a:rPr>
              <a:t>Start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6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tr-TR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Collider</a:t>
            </a:r>
            <a:r>
              <a:rPr lang="tr-TR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component'inin</a:t>
            </a:r>
            <a:r>
              <a:rPr lang="tr-TR" sz="1600" dirty="0">
                <a:solidFill>
                  <a:srgbClr val="008000"/>
                </a:solidFill>
                <a:latin typeface="Consolas" panose="020B0609020204030204" pitchFamily="49" charset="0"/>
              </a:rPr>
              <a:t> referansını alıyoruz</a:t>
            </a:r>
            <a:endParaRPr lang="tr-T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BoxCollider2D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collider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GetComponent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&lt;BoxCollider2D&gt;();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600" dirty="0">
                <a:solidFill>
                  <a:srgbClr val="008000"/>
                </a:solidFill>
                <a:latin typeface="Consolas" panose="020B0609020204030204" pitchFamily="49" charset="0"/>
              </a:rPr>
              <a:t>//Yükseklik y ekseni üzerinde olduğu içim;</a:t>
            </a:r>
            <a:endParaRPr lang="tr-T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colliderBoyYarim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collider.size.y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/ 2;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colliderEnYarim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collider.size.x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/ 2;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200" dirty="0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85EE8969-963B-4684-B457-EC3E23FEE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4654296" cy="6861717"/>
          </a:xfrm>
          <a:prstGeom prst="rect">
            <a:avLst/>
          </a:prstGeom>
          <a:solidFill>
            <a:srgbClr val="3D514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ounded Rectangle 13">
            <a:extLst>
              <a:ext uri="{FF2B5EF4-FFF2-40B4-BE49-F238E27FC236}">
                <a16:creationId xmlns:a16="http://schemas.microsoft.com/office/drawing/2014/main" id="{FF6CD192-AEC2-4532-8B04-F02223764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655" y="986164"/>
            <a:ext cx="3373935" cy="4358546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İçerik Yer Tutucusu 5" descr="yeşil, bakarken, fotoğraf, dik içeren bir resim&#10;&#10;Açıklama otomatik olarak oluşturuldu">
            <a:extLst>
              <a:ext uri="{FF2B5EF4-FFF2-40B4-BE49-F238E27FC236}">
                <a16:creationId xmlns:a16="http://schemas.microsoft.com/office/drawing/2014/main" id="{C0D0740F-F8D1-4C11-BED1-E256681498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0" y="1598110"/>
            <a:ext cx="2679741" cy="318219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22D97A-9000-40A1-A671-A23DB8BF9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54983" y="2422200"/>
            <a:ext cx="5486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8273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nput">
            <a:hlinkClick r:id="" action="ppaction://media"/>
            <a:extLst>
              <a:ext uri="{FF2B5EF4-FFF2-40B4-BE49-F238E27FC236}">
                <a16:creationId xmlns:a16="http://schemas.microsoft.com/office/drawing/2014/main" id="{CDBC3525-17E5-4574-9D5A-0E4C4B1F131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487"/>
          <a:stretch>
            <a:fillRect/>
          </a:stretch>
        </p:blipFill>
        <p:spPr>
          <a:xfrm>
            <a:off x="425773" y="1444654"/>
            <a:ext cx="7641633" cy="410554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098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323A9BA-0744-4F28-87C0-A7EF391BF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Objenin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Oyun Ekranının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Dışına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Çıkmasını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Engellemek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8E60603-3238-4CE9-B71D-AFACE9DECF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898648"/>
            <a:ext cx="4892040" cy="32095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/>
              <a:t>Kontrolcünün</a:t>
            </a:r>
            <a:r>
              <a:rPr lang="en-US" sz="2000" dirty="0"/>
              <a:t> </a:t>
            </a:r>
            <a:r>
              <a:rPr lang="en-US" sz="2000" dirty="0" err="1"/>
              <a:t>ekranın</a:t>
            </a:r>
            <a:r>
              <a:rPr lang="en-US" sz="2000" dirty="0"/>
              <a:t> </a:t>
            </a:r>
            <a:r>
              <a:rPr lang="en-US" sz="2000" dirty="0" err="1"/>
              <a:t>dışına</a:t>
            </a:r>
            <a:r>
              <a:rPr lang="en-US" sz="2000" dirty="0"/>
              <a:t> </a:t>
            </a:r>
            <a:r>
              <a:rPr lang="en-US" sz="2000" dirty="0" err="1"/>
              <a:t>çıkması</a:t>
            </a:r>
            <a:r>
              <a:rPr lang="en-US" sz="2000" dirty="0"/>
              <a:t> </a:t>
            </a:r>
            <a:r>
              <a:rPr lang="en-US" sz="2000" dirty="0" err="1"/>
              <a:t>durumunda</a:t>
            </a:r>
            <a:r>
              <a:rPr lang="en-US" sz="2000" dirty="0"/>
              <a:t> </a:t>
            </a:r>
            <a:r>
              <a:rPr lang="en-US" sz="2000" dirty="0" err="1"/>
              <a:t>objenin</a:t>
            </a:r>
            <a:r>
              <a:rPr lang="en-US" sz="2000" dirty="0"/>
              <a:t> </a:t>
            </a:r>
            <a:r>
              <a:rPr lang="en-US" sz="2000" dirty="0" err="1"/>
              <a:t>sahnenin</a:t>
            </a:r>
            <a:r>
              <a:rPr lang="en-US" sz="2000" dirty="0"/>
              <a:t> </a:t>
            </a:r>
            <a:r>
              <a:rPr lang="en-US" sz="2000" dirty="0" err="1"/>
              <a:t>dışına</a:t>
            </a:r>
            <a:r>
              <a:rPr lang="en-US" sz="2000" dirty="0"/>
              <a:t> </a:t>
            </a:r>
            <a:r>
              <a:rPr lang="en-US" sz="2000" dirty="0" err="1"/>
              <a:t>çıkmasını</a:t>
            </a:r>
            <a:r>
              <a:rPr lang="en-US" sz="2000" dirty="0"/>
              <a:t> </a:t>
            </a:r>
            <a:r>
              <a:rPr lang="en-US" sz="2000" dirty="0" err="1"/>
              <a:t>engelleyip</a:t>
            </a:r>
            <a:r>
              <a:rPr lang="en-US" sz="2000" dirty="0"/>
              <a:t>, </a:t>
            </a:r>
            <a:r>
              <a:rPr lang="en-US" sz="2000" dirty="0" err="1"/>
              <a:t>ekranda</a:t>
            </a:r>
            <a:r>
              <a:rPr lang="en-US" sz="2000" dirty="0"/>
              <a:t> </a:t>
            </a:r>
            <a:r>
              <a:rPr lang="en-US" sz="2000" dirty="0" err="1"/>
              <a:t>kalmasını</a:t>
            </a:r>
            <a:r>
              <a:rPr lang="en-US" sz="2000" dirty="0"/>
              <a:t> </a:t>
            </a:r>
            <a:r>
              <a:rPr lang="en-US" sz="2000" dirty="0" err="1"/>
              <a:t>sağlayalım</a:t>
            </a:r>
            <a:r>
              <a:rPr lang="en-US" sz="2000" dirty="0"/>
              <a:t>.</a:t>
            </a:r>
          </a:p>
          <a:p>
            <a:r>
              <a:rPr lang="en-US" sz="2000" dirty="0"/>
              <a:t>Bunun </a:t>
            </a:r>
            <a:r>
              <a:rPr lang="en-US" sz="2000" dirty="0" err="1"/>
              <a:t>için</a:t>
            </a:r>
            <a:r>
              <a:rPr lang="en-US" sz="2000" dirty="0"/>
              <a:t> </a:t>
            </a:r>
            <a:r>
              <a:rPr lang="en-US" sz="2000" dirty="0" err="1"/>
              <a:t>EkrandaKal</a:t>
            </a:r>
            <a:r>
              <a:rPr lang="en-US" sz="2000" dirty="0"/>
              <a:t> </a:t>
            </a:r>
            <a:r>
              <a:rPr lang="en-US" sz="2000" dirty="0" err="1"/>
              <a:t>fonksiyonu</a:t>
            </a:r>
            <a:r>
              <a:rPr lang="en-US" sz="2000" dirty="0"/>
              <a:t> </a:t>
            </a:r>
            <a:r>
              <a:rPr lang="en-US" sz="2000" dirty="0" err="1"/>
              <a:t>ile</a:t>
            </a:r>
            <a:r>
              <a:rPr lang="en-US" sz="2000" dirty="0"/>
              <a:t> </a:t>
            </a:r>
            <a:r>
              <a:rPr lang="en-US" sz="2000" dirty="0" err="1"/>
              <a:t>kursörün</a:t>
            </a:r>
            <a:r>
              <a:rPr lang="en-US" sz="2000" dirty="0"/>
              <a:t> </a:t>
            </a:r>
            <a:r>
              <a:rPr lang="en-US" sz="2000" dirty="0" err="1"/>
              <a:t>konumunu</a:t>
            </a:r>
            <a:r>
              <a:rPr lang="en-US" sz="2000" dirty="0"/>
              <a:t> </a:t>
            </a:r>
            <a:r>
              <a:rPr lang="en-US" sz="2000" dirty="0" err="1"/>
              <a:t>kontrol</a:t>
            </a:r>
            <a:r>
              <a:rPr lang="en-US" sz="2000" dirty="0"/>
              <a:t> e</a:t>
            </a:r>
            <a:r>
              <a:rPr lang="tr-TR" sz="2000" dirty="0"/>
              <a:t>delim</a:t>
            </a:r>
            <a:r>
              <a:rPr lang="en-US" sz="2000" dirty="0"/>
              <a:t>.</a:t>
            </a:r>
            <a:endParaRPr lang="tr-TR" sz="2000" dirty="0"/>
          </a:p>
          <a:p>
            <a:r>
              <a:rPr lang="tr-TR" sz="2000" dirty="0"/>
              <a:t>Eğer sahnenin dışına çıkarsa yeni konumunun sahnenin sınırına gelmesini sağlayalım.</a:t>
            </a:r>
            <a:endParaRPr lang="en-US" sz="2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A7337D39-1B6A-4510-A0A1-41476984C3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19" y="576072"/>
            <a:ext cx="4812631" cy="5715000"/>
          </a:xfrm>
          <a:prstGeom prst="rect">
            <a:avLst/>
          </a:prstGeom>
        </p:spPr>
      </p:pic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6F99320C-E281-4561-86E7-731F93A97772}"/>
              </a:ext>
            </a:extLst>
          </p:cNvPr>
          <p:cNvCxnSpPr/>
          <p:nvPr/>
        </p:nvCxnSpPr>
        <p:spPr>
          <a:xfrm>
            <a:off x="7641065" y="1581509"/>
            <a:ext cx="0" cy="168931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72F2C27C-A2F5-45A7-BD46-CC734FEB6022}"/>
              </a:ext>
            </a:extLst>
          </p:cNvPr>
          <p:cNvSpPr txBox="1"/>
          <p:nvPr/>
        </p:nvSpPr>
        <p:spPr>
          <a:xfrm rot="16200000">
            <a:off x="6442537" y="2241499"/>
            <a:ext cx="178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ColliderBoyYarim</a:t>
            </a:r>
            <a:endParaRPr lang="tr-TR" dirty="0"/>
          </a:p>
        </p:txBody>
      </p: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4B20C175-8370-491A-AB60-59049EC23A9B}"/>
              </a:ext>
            </a:extLst>
          </p:cNvPr>
          <p:cNvCxnSpPr>
            <a:cxnSpLocks/>
          </p:cNvCxnSpPr>
          <p:nvPr/>
        </p:nvCxnSpPr>
        <p:spPr>
          <a:xfrm flipH="1" flipV="1">
            <a:off x="7791957" y="1397727"/>
            <a:ext cx="1469077" cy="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5DB6C37E-4E25-498A-9BB9-9BD5DF5A72E1}"/>
              </a:ext>
            </a:extLst>
          </p:cNvPr>
          <p:cNvSpPr txBox="1"/>
          <p:nvPr/>
        </p:nvSpPr>
        <p:spPr>
          <a:xfrm>
            <a:off x="7693927" y="932688"/>
            <a:ext cx="166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ColliderEnYarim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82959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4">
            <a:extLst>
              <a:ext uri="{FF2B5EF4-FFF2-40B4-BE49-F238E27FC236}">
                <a16:creationId xmlns:a16="http://schemas.microsoft.com/office/drawing/2014/main" id="{F36A0576-D014-4420-BFD1-AA08AF5D2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tr-TR"/>
              <a:t>Vector3(x,y,z)</a:t>
            </a:r>
            <a:endParaRPr lang="tr-TR" dirty="0"/>
          </a:p>
        </p:txBody>
      </p:sp>
      <p:sp>
        <p:nvSpPr>
          <p:cNvPr id="40" name="Metin kutusu 39">
            <a:extLst>
              <a:ext uri="{FF2B5EF4-FFF2-40B4-BE49-F238E27FC236}">
                <a16:creationId xmlns:a16="http://schemas.microsoft.com/office/drawing/2014/main" id="{E78BE9F5-A754-49CE-8B2D-2FAD43830B73}"/>
              </a:ext>
            </a:extLst>
          </p:cNvPr>
          <p:cNvSpPr txBox="1"/>
          <p:nvPr/>
        </p:nvSpPr>
        <p:spPr>
          <a:xfrm>
            <a:off x="4817003" y="5614751"/>
            <a:ext cx="2552700" cy="877846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sz="2400" dirty="0"/>
              <a:t>Alt = </a:t>
            </a:r>
            <a:r>
              <a:rPr lang="tr-TR" sz="2400" dirty="0" err="1"/>
              <a:t>solAltKose.y</a:t>
            </a:r>
            <a:endParaRPr lang="tr-TR" sz="2400" dirty="0"/>
          </a:p>
        </p:txBody>
      </p:sp>
      <p:sp>
        <p:nvSpPr>
          <p:cNvPr id="43" name="Metin kutusu 42">
            <a:extLst>
              <a:ext uri="{FF2B5EF4-FFF2-40B4-BE49-F238E27FC236}">
                <a16:creationId xmlns:a16="http://schemas.microsoft.com/office/drawing/2014/main" id="{CDD07B90-8D64-4B69-8D88-A4C5CCFCB4E8}"/>
              </a:ext>
            </a:extLst>
          </p:cNvPr>
          <p:cNvSpPr txBox="1"/>
          <p:nvPr/>
        </p:nvSpPr>
        <p:spPr>
          <a:xfrm>
            <a:off x="4817003" y="1690688"/>
            <a:ext cx="2552700" cy="877846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sz="2400" dirty="0" err="1"/>
              <a:t>Ust</a:t>
            </a:r>
            <a:r>
              <a:rPr lang="tr-TR" sz="2400" dirty="0"/>
              <a:t> = </a:t>
            </a:r>
            <a:r>
              <a:rPr lang="tr-TR" sz="2400" dirty="0" err="1"/>
              <a:t>sagUstKose.y</a:t>
            </a:r>
            <a:endParaRPr lang="tr-TR" sz="2400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7FF39E92-32C4-49B8-AEE4-FAD53800F945}"/>
              </a:ext>
            </a:extLst>
          </p:cNvPr>
          <p:cNvSpPr txBox="1"/>
          <p:nvPr/>
        </p:nvSpPr>
        <p:spPr>
          <a:xfrm>
            <a:off x="9741057" y="3518144"/>
            <a:ext cx="2552700" cy="877846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sz="2400" dirty="0" err="1"/>
              <a:t>Sag</a:t>
            </a:r>
            <a:r>
              <a:rPr lang="tr-TR" sz="2400" dirty="0"/>
              <a:t> = </a:t>
            </a:r>
            <a:r>
              <a:rPr lang="tr-TR" sz="2400" dirty="0" err="1"/>
              <a:t>sagUstKose.x</a:t>
            </a:r>
            <a:endParaRPr lang="tr-TR" sz="2400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C313B8F3-D0F7-4E04-B05C-01D59E995543}"/>
              </a:ext>
            </a:extLst>
          </p:cNvPr>
          <p:cNvSpPr txBox="1"/>
          <p:nvPr/>
        </p:nvSpPr>
        <p:spPr>
          <a:xfrm>
            <a:off x="14694" y="3518144"/>
            <a:ext cx="2552700" cy="877846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sz="2400" dirty="0"/>
              <a:t>Sol = </a:t>
            </a:r>
            <a:r>
              <a:rPr lang="tr-TR" sz="2400" dirty="0" err="1"/>
              <a:t>solAltKose.x</a:t>
            </a:r>
            <a:endParaRPr lang="tr-TR" sz="2400" dirty="0"/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1E47E9A3-4CEE-4308-9795-F5D33742EFA5}"/>
              </a:ext>
            </a:extLst>
          </p:cNvPr>
          <p:cNvSpPr/>
          <p:nvPr/>
        </p:nvSpPr>
        <p:spPr>
          <a:xfrm>
            <a:off x="2349765" y="2365404"/>
            <a:ext cx="7361731" cy="305738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Sahne</a:t>
            </a:r>
          </a:p>
        </p:txBody>
      </p:sp>
      <p:cxnSp>
        <p:nvCxnSpPr>
          <p:cNvPr id="3" name="Düz Ok Bağlayıcısı 2">
            <a:extLst>
              <a:ext uri="{FF2B5EF4-FFF2-40B4-BE49-F238E27FC236}">
                <a16:creationId xmlns:a16="http://schemas.microsoft.com/office/drawing/2014/main" id="{7285ABC8-20E8-4F33-8684-6C80388D338A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6093353" y="2232212"/>
            <a:ext cx="2648" cy="3382539"/>
          </a:xfrm>
          <a:prstGeom prst="straightConnector1">
            <a:avLst/>
          </a:prstGeom>
          <a:ln w="57150">
            <a:solidFill>
              <a:srgbClr val="C00000"/>
            </a:solidFill>
            <a:prstDash val="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0A1094C2-2928-4D40-9DDE-61F68FB6EA98}"/>
              </a:ext>
            </a:extLst>
          </p:cNvPr>
          <p:cNvCxnSpPr>
            <a:cxnSpLocks/>
          </p:cNvCxnSpPr>
          <p:nvPr/>
        </p:nvCxnSpPr>
        <p:spPr>
          <a:xfrm>
            <a:off x="2318294" y="3736646"/>
            <a:ext cx="7550118" cy="0"/>
          </a:xfrm>
          <a:prstGeom prst="straightConnector1">
            <a:avLst/>
          </a:prstGeom>
          <a:ln w="57150">
            <a:solidFill>
              <a:srgbClr val="C00000"/>
            </a:solidFill>
            <a:prstDash val="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542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5" descr="ekran görüntüsü, ekran, bilgisayar içeren bir resim&#10;&#10;Açıklama otomatik olarak oluşturuldu">
            <a:extLst>
              <a:ext uri="{FF2B5EF4-FFF2-40B4-BE49-F238E27FC236}">
                <a16:creationId xmlns:a16="http://schemas.microsoft.com/office/drawing/2014/main" id="{319AAA66-86F4-4888-A503-4A0FD289DF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" r="1006" b="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732443FB-D37D-4807-B67F-16BBE3797CBA}"/>
              </a:ext>
            </a:extLst>
          </p:cNvPr>
          <p:cNvCxnSpPr/>
          <p:nvPr/>
        </p:nvCxnSpPr>
        <p:spPr>
          <a:xfrm>
            <a:off x="1793174" y="1670857"/>
            <a:ext cx="0" cy="3613662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069BA26F-BAC3-4490-8866-74216D01C212}"/>
              </a:ext>
            </a:extLst>
          </p:cNvPr>
          <p:cNvCxnSpPr/>
          <p:nvPr/>
        </p:nvCxnSpPr>
        <p:spPr>
          <a:xfrm flipH="1">
            <a:off x="1401288" y="2593572"/>
            <a:ext cx="391886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FA60A07D-9B84-4725-B69D-0D01D2F2E062}"/>
              </a:ext>
            </a:extLst>
          </p:cNvPr>
          <p:cNvSpPr txBox="1"/>
          <p:nvPr/>
        </p:nvSpPr>
        <p:spPr>
          <a:xfrm rot="16200000">
            <a:off x="211452" y="2408905"/>
            <a:ext cx="209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EkranHesaplayici.Sol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577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3DBFE4D-DAF5-4E4D-8541-1A83208BC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1999" cy="715530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tr-TR" dirty="0"/>
              <a:t>         </a:t>
            </a:r>
            <a:r>
              <a:rPr lang="tr-TR" dirty="0" err="1"/>
              <a:t>HareketKontrol.cs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4AF4A26-D521-44B1-8114-8E55AEA14E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tr-TR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EkrandaKal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       Vector3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transform.position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tr-TR" dirty="0" err="1">
                <a:solidFill>
                  <a:srgbClr val="008000"/>
                </a:solidFill>
                <a:latin typeface="Consolas" panose="020B0609020204030204" pitchFamily="49" charset="0"/>
              </a:rPr>
              <a:t>Debug.Log</a:t>
            </a:r>
            <a:r>
              <a:rPr lang="tr-TR" dirty="0">
                <a:solidFill>
                  <a:srgbClr val="008000"/>
                </a:solidFill>
                <a:latin typeface="Consolas" panose="020B0609020204030204" pitchFamily="49" charset="0"/>
              </a:rPr>
              <a:t>(</a:t>
            </a:r>
            <a:r>
              <a:rPr lang="tr-TR" dirty="0" err="1">
                <a:solidFill>
                  <a:srgbClr val="008000"/>
                </a:solidFill>
                <a:latin typeface="Consolas" panose="020B0609020204030204" pitchFamily="49" charset="0"/>
              </a:rPr>
              <a:t>position.x</a:t>
            </a:r>
            <a:r>
              <a:rPr lang="tr-TR" dirty="0">
                <a:solidFill>
                  <a:srgbClr val="008000"/>
                </a:solidFill>
                <a:latin typeface="Consolas" panose="020B0609020204030204" pitchFamily="49" charset="0"/>
              </a:rPr>
              <a:t> + " " + </a:t>
            </a:r>
            <a:r>
              <a:rPr lang="tr-TR" dirty="0" err="1">
                <a:solidFill>
                  <a:srgbClr val="008000"/>
                </a:solidFill>
                <a:latin typeface="Consolas" panose="020B0609020204030204" pitchFamily="49" charset="0"/>
              </a:rPr>
              <a:t>colliderEnYarim</a:t>
            </a:r>
            <a:r>
              <a:rPr lang="tr-TR" dirty="0">
                <a:solidFill>
                  <a:srgbClr val="008000"/>
                </a:solidFill>
                <a:latin typeface="Consolas" panose="020B0609020204030204" pitchFamily="49" charset="0"/>
              </a:rPr>
              <a:t> + " " + </a:t>
            </a:r>
            <a:r>
              <a:rPr lang="tr-TR" dirty="0" err="1">
                <a:solidFill>
                  <a:srgbClr val="008000"/>
                </a:solidFill>
                <a:latin typeface="Consolas" panose="020B0609020204030204" pitchFamily="49" charset="0"/>
              </a:rPr>
              <a:t>EkranHesaplayici.Sol</a:t>
            </a:r>
            <a:r>
              <a:rPr lang="tr-TR" dirty="0">
                <a:solidFill>
                  <a:srgbClr val="008000"/>
                </a:solidFill>
                <a:latin typeface="Consolas" panose="020B0609020204030204" pitchFamily="49" charset="0"/>
              </a:rPr>
              <a:t> + (</a:t>
            </a:r>
            <a:r>
              <a:rPr lang="tr-TR" dirty="0" err="1">
                <a:solidFill>
                  <a:srgbClr val="008000"/>
                </a:solidFill>
                <a:latin typeface="Consolas" panose="020B0609020204030204" pitchFamily="49" charset="0"/>
              </a:rPr>
              <a:t>colliderEnYarim</a:t>
            </a:r>
            <a:r>
              <a:rPr lang="tr-TR" dirty="0">
                <a:solidFill>
                  <a:srgbClr val="008000"/>
                </a:solidFill>
                <a:latin typeface="Consolas" panose="020B0609020204030204" pitchFamily="49" charset="0"/>
              </a:rPr>
              <a:t> + </a:t>
            </a:r>
            <a:r>
              <a:rPr lang="tr-TR" dirty="0" err="1">
                <a:solidFill>
                  <a:srgbClr val="008000"/>
                </a:solidFill>
                <a:latin typeface="Consolas" panose="020B0609020204030204" pitchFamily="49" charset="0"/>
              </a:rPr>
              <a:t>EkranHesaplayici.Sol</a:t>
            </a:r>
            <a:r>
              <a:rPr lang="tr-TR" dirty="0">
                <a:solidFill>
                  <a:srgbClr val="008000"/>
                </a:solidFill>
                <a:latin typeface="Consolas" panose="020B0609020204030204" pitchFamily="49" charset="0"/>
              </a:rPr>
              <a:t>));</a:t>
            </a:r>
            <a:endParaRPr lang="tr-T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position.x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colliderEnYarim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EkranHesaplayici.Sol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position.x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EkranHesaplayici.Sol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colliderEnYarim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position.x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colliderEnYarim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EkranHesaplayici.Sag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position.x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EkranHesaplayici.Sag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colliderEnYarim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position.y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colliderBoyYarim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EkranHesaplayici.Ust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position.y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EkranHesaplayici.Ust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colliderBoyYarim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position.y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colliderBoyYarim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EkranHesaplayici.Alt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position.y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EkranHesaplayici.Alt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colliderBoyYarim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transform.position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tr-T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C0892E0-6F83-4EAF-AD58-35B38D261E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tr-TR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Update()</a:t>
            </a: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Input.mousePosition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tr-TR" dirty="0" err="1">
                <a:solidFill>
                  <a:srgbClr val="008000"/>
                </a:solidFill>
                <a:latin typeface="Consolas" panose="020B0609020204030204" pitchFamily="49" charset="0"/>
              </a:rPr>
              <a:t>Astreoid</a:t>
            </a:r>
            <a:r>
              <a:rPr lang="tr-TR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008000"/>
                </a:solidFill>
                <a:latin typeface="Consolas" panose="020B0609020204030204" pitchFamily="49" charset="0"/>
              </a:rPr>
              <a:t>mouse</a:t>
            </a:r>
            <a:r>
              <a:rPr lang="tr-TR" dirty="0">
                <a:solidFill>
                  <a:srgbClr val="008000"/>
                </a:solidFill>
                <a:latin typeface="Consolas" panose="020B0609020204030204" pitchFamily="49" charset="0"/>
              </a:rPr>
              <a:t> imlecini takip edecek</a:t>
            </a:r>
            <a:endParaRPr lang="tr-T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       Vector3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Input.mousePosition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position.z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= -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Camera.main.transform.position.z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position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Camera.main.ScreenToWorldPoint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(position);</a:t>
            </a: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transform.position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position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tr-TR" dirty="0" err="1">
                <a:solidFill>
                  <a:srgbClr val="000000"/>
                </a:solidFill>
                <a:latin typeface="Consolas" panose="020B0609020204030204" pitchFamily="49" charset="0"/>
              </a:rPr>
              <a:t>EkrandaKal</a:t>
            </a: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tr-TR" dirty="0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7B742CA5-14F3-4EFC-B411-EFD291FD2C98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: Üst Köşelerinden Biri Yuvarlatılmış, Biri Kesik 9">
            <a:extLst>
              <a:ext uri="{FF2B5EF4-FFF2-40B4-BE49-F238E27FC236}">
                <a16:creationId xmlns:a16="http://schemas.microsoft.com/office/drawing/2014/main" id="{CABE829F-3226-49FF-BF9D-2C6EA1A375B0}"/>
              </a:ext>
            </a:extLst>
          </p:cNvPr>
          <p:cNvSpPr/>
          <p:nvPr/>
        </p:nvSpPr>
        <p:spPr>
          <a:xfrm>
            <a:off x="0" y="1080656"/>
            <a:ext cx="6096000" cy="5777344"/>
          </a:xfrm>
          <a:prstGeom prst="snipRoundRect">
            <a:avLst/>
          </a:prstGeom>
          <a:noFill/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Akış Çizelgesi: Belge 13">
            <a:extLst>
              <a:ext uri="{FF2B5EF4-FFF2-40B4-BE49-F238E27FC236}">
                <a16:creationId xmlns:a16="http://schemas.microsoft.com/office/drawing/2014/main" id="{6139CBE5-9823-47E0-8497-3E3E2B70C585}"/>
              </a:ext>
            </a:extLst>
          </p:cNvPr>
          <p:cNvSpPr/>
          <p:nvPr/>
        </p:nvSpPr>
        <p:spPr>
          <a:xfrm>
            <a:off x="6172200" y="1080656"/>
            <a:ext cx="6019799" cy="5777344"/>
          </a:xfrm>
          <a:prstGeom prst="flowChartDocument">
            <a:avLst/>
          </a:prstGeom>
          <a:noFill/>
          <a:ln w="127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60377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53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11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Freeform: Shape 13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llider">
            <a:hlinkClick r:id="" action="ppaction://media"/>
            <a:extLst>
              <a:ext uri="{FF2B5EF4-FFF2-40B4-BE49-F238E27FC236}">
                <a16:creationId xmlns:a16="http://schemas.microsoft.com/office/drawing/2014/main" id="{72BD800F-B6D3-46A0-9DB3-E04A2B6466D7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4938"/>
          <a:stretch>
            <a:fillRect/>
          </a:stretch>
        </p:blipFill>
        <p:spPr>
          <a:xfrm>
            <a:off x="3120248" y="1914526"/>
            <a:ext cx="5955269" cy="318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1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1620</Words>
  <Application>Microsoft Office PowerPoint</Application>
  <PresentationFormat>Geniş ekran</PresentationFormat>
  <Paragraphs>220</Paragraphs>
  <Slides>40</Slides>
  <Notes>8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Tw Cen MT</vt:lpstr>
      <vt:lpstr>Office Teması</vt:lpstr>
      <vt:lpstr>Unity</vt:lpstr>
      <vt:lpstr>Objenin Oyun Ekranının Dışına Çıkmasını Engellemek</vt:lpstr>
      <vt:lpstr>Proje çalıştırıldığında Mouse imlecinin bulunduğu konum Collider2D component’inin en ve boy değerlerinin tam ortasına gelecek şekilde konumlanmaktadır.  Bu yüzden bu koordinat değerlerinin yarısına ihtiyacımız vardır.</vt:lpstr>
      <vt:lpstr>BoxCollider2D koordinat değerlerinin yarısını alalım</vt:lpstr>
      <vt:lpstr>Objenin Oyun Ekranının Dışına Çıkmasını Engellemek</vt:lpstr>
      <vt:lpstr>Vector3(x,y,z)</vt:lpstr>
      <vt:lpstr>PowerPoint Sunusu</vt:lpstr>
      <vt:lpstr>         HareketKontrol.cs</vt:lpstr>
      <vt:lpstr>PowerPoint Sunusu</vt:lpstr>
      <vt:lpstr>Oyuncu ile Klavye Mouse Etkileşimi (INPUT)</vt:lpstr>
      <vt:lpstr>PowerPoint Sunusu</vt:lpstr>
      <vt:lpstr>Input GetMouseButton</vt:lpstr>
      <vt:lpstr>InputMouse.cs</vt:lpstr>
      <vt:lpstr>InputMouse Component Main Camera’ya eklenir.</vt:lpstr>
      <vt:lpstr>Farenin Sol, Sağ ve Orta tuşlarına sırasıyla basıldığında resimdeki Log’lar oluşur.</vt:lpstr>
      <vt:lpstr>Input anyKey ve Input anyKeyDown</vt:lpstr>
      <vt:lpstr>InputKlavyeKontrol.cs</vt:lpstr>
      <vt:lpstr>Klavye veya Mouse tuşlarından herhangi birine tıklandığında oluşan Log’lar resimdeki gibidir.</vt:lpstr>
      <vt:lpstr>Horizontal &amp; Vertical</vt:lpstr>
      <vt:lpstr>Input GetAxis</vt:lpstr>
      <vt:lpstr>Horizontal (Yatay) Vertical (Dikey)</vt:lpstr>
      <vt:lpstr>PowerPoint Sunusu</vt:lpstr>
      <vt:lpstr>Input GetAxis</vt:lpstr>
      <vt:lpstr>Klavyeden Yukarı Ok () Tuşuna Basıldığında Log’lar</vt:lpstr>
      <vt:lpstr>Klavyeden Aşağı Ok () Tuşuna Basıldığında Log’lar</vt:lpstr>
      <vt:lpstr>Klavyeden Sol Ok () Tuşuna Basıldığında Log’lar</vt:lpstr>
      <vt:lpstr>Klavyeden Sağ Ok () Tuşuna Basıldığında Log’lar</vt:lpstr>
      <vt:lpstr>Input GetAxisRaw</vt:lpstr>
      <vt:lpstr>Input GetAxisRaw</vt:lpstr>
      <vt:lpstr>Klavyeden sırasıyla     tuşlarına basıldığında</vt:lpstr>
      <vt:lpstr>Input GetButton Metotları</vt:lpstr>
      <vt:lpstr>Input GetButton</vt:lpstr>
      <vt:lpstr>Mouse Sol Tuşuna veya Klavyeden Ctrl tuşuna basıldığında Log’lar</vt:lpstr>
      <vt:lpstr>Input GetKey</vt:lpstr>
      <vt:lpstr>GetKeyDown Metotu ile Yukarı Ok ve Aşağı Ok Tuşlarına Basılması</vt:lpstr>
      <vt:lpstr>Klavye Tuşları  ile Objeyi Kontrol Etmek</vt:lpstr>
      <vt:lpstr>UzayGemisiKontrol.cs</vt:lpstr>
      <vt:lpstr>UzayGemisiKontrol.cs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</dc:title>
  <dc:creator>Gözde Mihran Altınsoy</dc:creator>
  <cp:lastModifiedBy>Gözde Mihran Altınsoy</cp:lastModifiedBy>
  <cp:revision>4</cp:revision>
  <dcterms:created xsi:type="dcterms:W3CDTF">2020-04-24T01:06:54Z</dcterms:created>
  <dcterms:modified xsi:type="dcterms:W3CDTF">2020-04-28T10:00:39Z</dcterms:modified>
</cp:coreProperties>
</file>